
<file path=[Content_Types].xml><?xml version="1.0" encoding="utf-8"?>
<Types xmlns="http://schemas.openxmlformats.org/package/2006/content-types">
  <Default Extension="xml" ContentType="application/xml"/>
  <Default Extension="jpeg" ContentType="image/jpeg"/>
  <Default Extension="wmf" ContentType="image/x-wmf"/>
  <Default Extension="png" ContentType="image/png"/>
  <Default Extension="rels" ContentType="application/vnd.openxmlformats-package.relationships+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1" r:id="rId2"/>
  </p:sldMasterIdLst>
  <p:notesMasterIdLst>
    <p:notesMasterId r:id="rId57"/>
  </p:notesMasterIdLst>
  <p:sldIdLst>
    <p:sldId id="256" r:id="rId3"/>
    <p:sldId id="257" r:id="rId4"/>
    <p:sldId id="350" r:id="rId5"/>
    <p:sldId id="259" r:id="rId6"/>
    <p:sldId id="260" r:id="rId7"/>
    <p:sldId id="258" r:id="rId8"/>
    <p:sldId id="282" r:id="rId9"/>
    <p:sldId id="305" r:id="rId10"/>
    <p:sldId id="291" r:id="rId11"/>
    <p:sldId id="292" r:id="rId12"/>
    <p:sldId id="293" r:id="rId13"/>
    <p:sldId id="306" r:id="rId14"/>
    <p:sldId id="310" r:id="rId15"/>
    <p:sldId id="311" r:id="rId16"/>
    <p:sldId id="312" r:id="rId17"/>
    <p:sldId id="313" r:id="rId18"/>
    <p:sldId id="314" r:id="rId19"/>
    <p:sldId id="347" r:id="rId20"/>
    <p:sldId id="348" r:id="rId21"/>
    <p:sldId id="317" r:id="rId22"/>
    <p:sldId id="315" r:id="rId23"/>
    <p:sldId id="349" r:id="rId24"/>
    <p:sldId id="318" r:id="rId25"/>
    <p:sldId id="319" r:id="rId26"/>
    <p:sldId id="346" r:id="rId27"/>
    <p:sldId id="320" r:id="rId28"/>
    <p:sldId id="321" r:id="rId29"/>
    <p:sldId id="322" r:id="rId30"/>
    <p:sldId id="342" r:id="rId31"/>
    <p:sldId id="323" r:id="rId32"/>
    <p:sldId id="324" r:id="rId33"/>
    <p:sldId id="325" r:id="rId34"/>
    <p:sldId id="343" r:id="rId35"/>
    <p:sldId id="327" r:id="rId36"/>
    <p:sldId id="331" r:id="rId37"/>
    <p:sldId id="330" r:id="rId38"/>
    <p:sldId id="326" r:id="rId39"/>
    <p:sldId id="344" r:id="rId40"/>
    <p:sldId id="335" r:id="rId41"/>
    <p:sldId id="333" r:id="rId42"/>
    <p:sldId id="337" r:id="rId43"/>
    <p:sldId id="338" r:id="rId44"/>
    <p:sldId id="334" r:id="rId45"/>
    <p:sldId id="345" r:id="rId46"/>
    <p:sldId id="352" r:id="rId47"/>
    <p:sldId id="339" r:id="rId48"/>
    <p:sldId id="276" r:id="rId49"/>
    <p:sldId id="277" r:id="rId50"/>
    <p:sldId id="279" r:id="rId51"/>
    <p:sldId id="294" r:id="rId52"/>
    <p:sldId id="351" r:id="rId53"/>
    <p:sldId id="340" r:id="rId54"/>
    <p:sldId id="341" r:id="rId55"/>
    <p:sldId id="290" r:id="rId56"/>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275"/>
    <p:restoredTop sz="94993"/>
  </p:normalViewPr>
  <p:slideViewPr>
    <p:cSldViewPr snapToGrid="0" snapToObjects="1">
      <p:cViewPr>
        <p:scale>
          <a:sx n="116" d="100"/>
          <a:sy n="116" d="100"/>
        </p:scale>
        <p:origin x="848" y="144"/>
      </p:cViewPr>
      <p:guideLst>
        <p:guide orient="horz" pos="2160"/>
        <p:guide pos="2880"/>
      </p:guideLst>
    </p:cSldViewPr>
  </p:slideViewPr>
  <p:notesTextViewPr>
    <p:cViewPr>
      <p:scale>
        <a:sx n="70" d="100"/>
        <a:sy n="70" d="100"/>
      </p:scale>
      <p:origin x="0" y="0"/>
    </p:cViewPr>
  </p:notesTextViewPr>
  <p:sorterViewPr>
    <p:cViewPr>
      <p:scale>
        <a:sx n="178" d="100"/>
        <a:sy n="178" d="100"/>
      </p:scale>
      <p:origin x="0" y="4336"/>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4" Type="http://schemas.openxmlformats.org/officeDocument/2006/relationships/slide" Target="slides/slide12.xml"/><Relationship Id="rId15" Type="http://schemas.openxmlformats.org/officeDocument/2006/relationships/slide" Target="slides/slide13.xml"/><Relationship Id="rId16" Type="http://schemas.openxmlformats.org/officeDocument/2006/relationships/slide" Target="slides/slide14.xml"/><Relationship Id="rId17" Type="http://schemas.openxmlformats.org/officeDocument/2006/relationships/slide" Target="slides/slide15.xml"/><Relationship Id="rId18" Type="http://schemas.openxmlformats.org/officeDocument/2006/relationships/slide" Target="slides/slide16.xml"/><Relationship Id="rId19" Type="http://schemas.openxmlformats.org/officeDocument/2006/relationships/slide" Target="slides/slide17.xml"/><Relationship Id="rId50" Type="http://schemas.openxmlformats.org/officeDocument/2006/relationships/slide" Target="slides/slide48.xml"/><Relationship Id="rId51" Type="http://schemas.openxmlformats.org/officeDocument/2006/relationships/slide" Target="slides/slide49.xml"/><Relationship Id="rId52" Type="http://schemas.openxmlformats.org/officeDocument/2006/relationships/slide" Target="slides/slide50.xml"/><Relationship Id="rId53" Type="http://schemas.openxmlformats.org/officeDocument/2006/relationships/slide" Target="slides/slide51.xml"/><Relationship Id="rId54" Type="http://schemas.openxmlformats.org/officeDocument/2006/relationships/slide" Target="slides/slide52.xml"/><Relationship Id="rId55" Type="http://schemas.openxmlformats.org/officeDocument/2006/relationships/slide" Target="slides/slide53.xml"/><Relationship Id="rId56" Type="http://schemas.openxmlformats.org/officeDocument/2006/relationships/slide" Target="slides/slide54.xml"/><Relationship Id="rId57" Type="http://schemas.openxmlformats.org/officeDocument/2006/relationships/notesMaster" Target="notesMasters/notesMaster1.xml"/><Relationship Id="rId58" Type="http://schemas.openxmlformats.org/officeDocument/2006/relationships/presProps" Target="presProps.xml"/><Relationship Id="rId59" Type="http://schemas.openxmlformats.org/officeDocument/2006/relationships/viewProps" Target="viewProps.xml"/><Relationship Id="rId40" Type="http://schemas.openxmlformats.org/officeDocument/2006/relationships/slide" Target="slides/slide38.xml"/><Relationship Id="rId41" Type="http://schemas.openxmlformats.org/officeDocument/2006/relationships/slide" Target="slides/slide39.xml"/><Relationship Id="rId42" Type="http://schemas.openxmlformats.org/officeDocument/2006/relationships/slide" Target="slides/slide40.xml"/><Relationship Id="rId43" Type="http://schemas.openxmlformats.org/officeDocument/2006/relationships/slide" Target="slides/slide41.xml"/><Relationship Id="rId44" Type="http://schemas.openxmlformats.org/officeDocument/2006/relationships/slide" Target="slides/slide42.xml"/><Relationship Id="rId45" Type="http://schemas.openxmlformats.org/officeDocument/2006/relationships/slide" Target="slides/slide43.xml"/><Relationship Id="rId46" Type="http://schemas.openxmlformats.org/officeDocument/2006/relationships/slide" Target="slides/slide44.xml"/><Relationship Id="rId47" Type="http://schemas.openxmlformats.org/officeDocument/2006/relationships/slide" Target="slides/slide45.xml"/><Relationship Id="rId48" Type="http://schemas.openxmlformats.org/officeDocument/2006/relationships/slide" Target="slides/slide46.xml"/><Relationship Id="rId49" Type="http://schemas.openxmlformats.org/officeDocument/2006/relationships/slide" Target="slides/slide47.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 Target="slides/slide1.xml"/><Relationship Id="rId4" Type="http://schemas.openxmlformats.org/officeDocument/2006/relationships/slide" Target="slides/slide2.xml"/><Relationship Id="rId5" Type="http://schemas.openxmlformats.org/officeDocument/2006/relationships/slide" Target="slides/slide3.xml"/><Relationship Id="rId6" Type="http://schemas.openxmlformats.org/officeDocument/2006/relationships/slide" Target="slides/slide4.xml"/><Relationship Id="rId7" Type="http://schemas.openxmlformats.org/officeDocument/2006/relationships/slide" Target="slides/slide5.xml"/><Relationship Id="rId8" Type="http://schemas.openxmlformats.org/officeDocument/2006/relationships/slide" Target="slides/slide6.xml"/><Relationship Id="rId9" Type="http://schemas.openxmlformats.org/officeDocument/2006/relationships/slide" Target="slides/slide7.xml"/><Relationship Id="rId30" Type="http://schemas.openxmlformats.org/officeDocument/2006/relationships/slide" Target="slides/slide28.xml"/><Relationship Id="rId31" Type="http://schemas.openxmlformats.org/officeDocument/2006/relationships/slide" Target="slides/slide29.xml"/><Relationship Id="rId32" Type="http://schemas.openxmlformats.org/officeDocument/2006/relationships/slide" Target="slides/slide30.xml"/><Relationship Id="rId33" Type="http://schemas.openxmlformats.org/officeDocument/2006/relationships/slide" Target="slides/slide31.xml"/><Relationship Id="rId34" Type="http://schemas.openxmlformats.org/officeDocument/2006/relationships/slide" Target="slides/slide32.xml"/><Relationship Id="rId35" Type="http://schemas.openxmlformats.org/officeDocument/2006/relationships/slide" Target="slides/slide33.xml"/><Relationship Id="rId36" Type="http://schemas.openxmlformats.org/officeDocument/2006/relationships/slide" Target="slides/slide34.xml"/><Relationship Id="rId37" Type="http://schemas.openxmlformats.org/officeDocument/2006/relationships/slide" Target="slides/slide35.xml"/><Relationship Id="rId38" Type="http://schemas.openxmlformats.org/officeDocument/2006/relationships/slide" Target="slides/slide36.xml"/><Relationship Id="rId39" Type="http://schemas.openxmlformats.org/officeDocument/2006/relationships/slide" Target="slides/slide37.xml"/><Relationship Id="rId20" Type="http://schemas.openxmlformats.org/officeDocument/2006/relationships/slide" Target="slides/slide18.xml"/><Relationship Id="rId21" Type="http://schemas.openxmlformats.org/officeDocument/2006/relationships/slide" Target="slides/slide19.xml"/><Relationship Id="rId22" Type="http://schemas.openxmlformats.org/officeDocument/2006/relationships/slide" Target="slides/slide20.xml"/><Relationship Id="rId23" Type="http://schemas.openxmlformats.org/officeDocument/2006/relationships/slide" Target="slides/slide21.xml"/><Relationship Id="rId24" Type="http://schemas.openxmlformats.org/officeDocument/2006/relationships/slide" Target="slides/slide22.xml"/><Relationship Id="rId25" Type="http://schemas.openxmlformats.org/officeDocument/2006/relationships/slide" Target="slides/slide23.xml"/><Relationship Id="rId26" Type="http://schemas.openxmlformats.org/officeDocument/2006/relationships/slide" Target="slides/slide24.xml"/><Relationship Id="rId27" Type="http://schemas.openxmlformats.org/officeDocument/2006/relationships/slide" Target="slides/slide25.xml"/><Relationship Id="rId28" Type="http://schemas.openxmlformats.org/officeDocument/2006/relationships/slide" Target="slides/slide26.xml"/><Relationship Id="rId29" Type="http://schemas.openxmlformats.org/officeDocument/2006/relationships/slide" Target="slides/slide27.xml"/><Relationship Id="rId60" Type="http://schemas.openxmlformats.org/officeDocument/2006/relationships/theme" Target="theme/theme1.xml"/><Relationship Id="rId61" Type="http://schemas.openxmlformats.org/officeDocument/2006/relationships/tableStyles" Target="tableStyles.xml"/><Relationship Id="rId10" Type="http://schemas.openxmlformats.org/officeDocument/2006/relationships/slide" Target="slides/slide8.xml"/><Relationship Id="rId11" Type="http://schemas.openxmlformats.org/officeDocument/2006/relationships/slide" Target="slides/slide9.xml"/><Relationship Id="rId12" Type="http://schemas.openxmlformats.org/officeDocument/2006/relationships/slide" Target="slides/slide1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90" name="PlaceHolder 1"/>
          <p:cNvSpPr>
            <a:spLocks noGrp="1"/>
          </p:cNvSpPr>
          <p:nvPr>
            <p:ph type="body"/>
          </p:nvPr>
        </p:nvSpPr>
        <p:spPr>
          <a:xfrm>
            <a:off x="777240" y="4777560"/>
            <a:ext cx="6217560" cy="4525920"/>
          </a:xfrm>
          <a:prstGeom prst="rect">
            <a:avLst/>
          </a:prstGeom>
        </p:spPr>
        <p:txBody>
          <a:bodyPr lIns="0" tIns="0" rIns="0" bIns="0"/>
          <a:lstStyle/>
          <a:p>
            <a:r>
              <a:rPr lang="en-US" sz="2000">
                <a:latin typeface="Arial"/>
              </a:rPr>
              <a:t>Click to edit the notes format</a:t>
            </a:r>
            <a:endParaRPr/>
          </a:p>
        </p:txBody>
      </p:sp>
      <p:sp>
        <p:nvSpPr>
          <p:cNvPr id="191" name="PlaceHolder 2"/>
          <p:cNvSpPr>
            <a:spLocks noGrp="1"/>
          </p:cNvSpPr>
          <p:nvPr>
            <p:ph type="hdr"/>
          </p:nvPr>
        </p:nvSpPr>
        <p:spPr>
          <a:xfrm>
            <a:off x="0" y="0"/>
            <a:ext cx="3372840" cy="502560"/>
          </a:xfrm>
          <a:prstGeom prst="rect">
            <a:avLst/>
          </a:prstGeom>
        </p:spPr>
        <p:txBody>
          <a:bodyPr lIns="0" tIns="0" rIns="0" bIns="0"/>
          <a:lstStyle/>
          <a:p>
            <a:r>
              <a:rPr lang="en-US" sz="1400">
                <a:latin typeface="Times New Roman"/>
              </a:rPr>
              <a:t>&lt;header&gt;</a:t>
            </a:r>
            <a:endParaRPr/>
          </a:p>
        </p:txBody>
      </p:sp>
      <p:sp>
        <p:nvSpPr>
          <p:cNvPr id="192" name="PlaceHolder 3"/>
          <p:cNvSpPr>
            <a:spLocks noGrp="1"/>
          </p:cNvSpPr>
          <p:nvPr>
            <p:ph type="dt"/>
          </p:nvPr>
        </p:nvSpPr>
        <p:spPr>
          <a:xfrm>
            <a:off x="4399200" y="0"/>
            <a:ext cx="3372840" cy="502560"/>
          </a:xfrm>
          <a:prstGeom prst="rect">
            <a:avLst/>
          </a:prstGeom>
        </p:spPr>
        <p:txBody>
          <a:bodyPr lIns="0" tIns="0" rIns="0" bIns="0"/>
          <a:lstStyle/>
          <a:p>
            <a:pPr algn="r"/>
            <a:r>
              <a:rPr lang="en-US" sz="1400">
                <a:latin typeface="Times New Roman"/>
              </a:rPr>
              <a:t>&lt;date/time&gt;</a:t>
            </a:r>
            <a:endParaRPr/>
          </a:p>
        </p:txBody>
      </p:sp>
      <p:sp>
        <p:nvSpPr>
          <p:cNvPr id="193" name="PlaceHolder 4"/>
          <p:cNvSpPr>
            <a:spLocks noGrp="1"/>
          </p:cNvSpPr>
          <p:nvPr>
            <p:ph type="ftr"/>
          </p:nvPr>
        </p:nvSpPr>
        <p:spPr>
          <a:xfrm>
            <a:off x="0" y="9555480"/>
            <a:ext cx="3372840" cy="502560"/>
          </a:xfrm>
          <a:prstGeom prst="rect">
            <a:avLst/>
          </a:prstGeom>
        </p:spPr>
        <p:txBody>
          <a:bodyPr lIns="0" tIns="0" rIns="0" bIns="0" anchor="b"/>
          <a:lstStyle/>
          <a:p>
            <a:r>
              <a:rPr lang="en-US" sz="1400">
                <a:latin typeface="Times New Roman"/>
              </a:rPr>
              <a:t>&lt;footer&gt;</a:t>
            </a:r>
            <a:endParaRPr/>
          </a:p>
        </p:txBody>
      </p:sp>
      <p:sp>
        <p:nvSpPr>
          <p:cNvPr id="194" name="PlaceHolder 5"/>
          <p:cNvSpPr>
            <a:spLocks noGrp="1"/>
          </p:cNvSpPr>
          <p:nvPr>
            <p:ph type="sldNum"/>
          </p:nvPr>
        </p:nvSpPr>
        <p:spPr>
          <a:xfrm>
            <a:off x="4399200" y="9555480"/>
            <a:ext cx="3372840" cy="502560"/>
          </a:xfrm>
          <a:prstGeom prst="rect">
            <a:avLst/>
          </a:prstGeom>
        </p:spPr>
        <p:txBody>
          <a:bodyPr lIns="0" tIns="0" rIns="0" bIns="0" anchor="b"/>
          <a:lstStyle/>
          <a:p>
            <a:pPr algn="r"/>
            <a:fld id="{7A241665-128B-454F-B881-B16BB51A32FD}" type="slidenum">
              <a:rPr lang="en-US" sz="1400">
                <a:latin typeface="Times New Roman"/>
              </a:rPr>
              <a:t>‹#›</a:t>
            </a:fld>
            <a:endParaRPr/>
          </a:p>
        </p:txBody>
      </p:sp>
    </p:spTree>
    <p:extLst>
      <p:ext uri="{BB962C8B-B14F-4D97-AF65-F5344CB8AC3E}">
        <p14:creationId xmlns:p14="http://schemas.microsoft.com/office/powerpoint/2010/main" val="3001546164"/>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1" name="PlaceHolder 1"/>
          <p:cNvSpPr>
            <a:spLocks noGrp="1"/>
          </p:cNvSpPr>
          <p:nvPr>
            <p:ph type="body"/>
          </p:nvPr>
        </p:nvSpPr>
        <p:spPr>
          <a:xfrm>
            <a:off x="914400" y="4343400"/>
            <a:ext cx="5025240" cy="4110840"/>
          </a:xfrm>
          <a:prstGeom prst="rect">
            <a:avLst/>
          </a:prstGeom>
        </p:spPr>
        <p:txBody>
          <a:bodyPr lIns="90360" tIns="44280" rIns="90360" bIns="44280" anchor="ctr"/>
          <a:lstStyle/>
          <a:p>
            <a:endParaRPr/>
          </a:p>
        </p:txBody>
      </p:sp>
      <p:sp>
        <p:nvSpPr>
          <p:cNvPr id="282" name="CustomShape 2"/>
          <p:cNvSpPr/>
          <p:nvPr/>
        </p:nvSpPr>
        <p:spPr>
          <a:xfrm>
            <a:off x="1150920" y="692280"/>
            <a:ext cx="4555440" cy="3415680"/>
          </a:xfrm>
          <a:prstGeom prst="rect">
            <a:avLst/>
          </a:prstGeom>
          <a:solidFill>
            <a:srgbClr val="FFFFFF"/>
          </a:solidFill>
          <a:ln w="9360">
            <a:solidFill>
              <a:srgbClr val="000000"/>
            </a:solidFill>
            <a:miter/>
          </a:ln>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a:prstGeom prst="rect">
            <a:avLst/>
          </a:prstGeom>
        </p:spPr>
      </p:sp>
      <p:sp>
        <p:nvSpPr>
          <p:cNvPr id="3" name="Notes Placeholder 2"/>
          <p:cNvSpPr>
            <a:spLocks noGrp="1"/>
          </p:cNvSpPr>
          <p:nvPr>
            <p:ph type="body" idx="1"/>
          </p:nvPr>
        </p:nvSpPr>
        <p:spPr/>
        <p:txBody>
          <a:bodyPr/>
          <a:lstStyle/>
          <a:p>
            <a:r>
              <a:rPr lang="en-US" dirty="0" smtClean="0"/>
              <a:t>Different</a:t>
            </a:r>
            <a:r>
              <a:rPr lang="en-US" baseline="0" dirty="0" smtClean="0"/>
              <a:t> amino acids positions 277 and 285 within the protein changes the function of the protein so that it is maximally stimulated as a higher wavelength of light.</a:t>
            </a:r>
            <a:endParaRPr lang="en-US" dirty="0"/>
          </a:p>
        </p:txBody>
      </p:sp>
      <p:sp>
        <p:nvSpPr>
          <p:cNvPr id="4" name="Slide Number Placeholder 3"/>
          <p:cNvSpPr>
            <a:spLocks noGrp="1"/>
          </p:cNvSpPr>
          <p:nvPr>
            <p:ph type="sldNum" sz="quarter" idx="10"/>
          </p:nvPr>
        </p:nvSpPr>
        <p:spPr/>
        <p:txBody>
          <a:bodyPr/>
          <a:lstStyle/>
          <a:p>
            <a:fld id="{B183B682-E9D5-2441-8692-7881F336CDEF}" type="slidenum">
              <a:rPr lang="en-US" smtClean="0"/>
              <a:pPr/>
              <a:t>18</a:t>
            </a:fld>
            <a:endParaRPr lang="en-US"/>
          </a:p>
        </p:txBody>
      </p:sp>
    </p:spTree>
    <p:extLst>
      <p:ext uri="{BB962C8B-B14F-4D97-AF65-F5344CB8AC3E}">
        <p14:creationId xmlns:p14="http://schemas.microsoft.com/office/powerpoint/2010/main" val="182750669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a:prstGeom prst="rect">
            <a:avLst/>
          </a:prstGeom>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Different</a:t>
            </a:r>
            <a:r>
              <a:rPr lang="en-US" baseline="0" dirty="0" smtClean="0"/>
              <a:t> amino acids at position 180 changes the function of the protein so that it is maximally stimulated as a higher wavelength of light.</a:t>
            </a:r>
            <a:endParaRPr lang="en-US" dirty="0" smtClean="0"/>
          </a:p>
        </p:txBody>
      </p:sp>
      <p:sp>
        <p:nvSpPr>
          <p:cNvPr id="4" name="Slide Number Placeholder 3"/>
          <p:cNvSpPr>
            <a:spLocks noGrp="1"/>
          </p:cNvSpPr>
          <p:nvPr>
            <p:ph type="sldNum" sz="quarter" idx="10"/>
          </p:nvPr>
        </p:nvSpPr>
        <p:spPr/>
        <p:txBody>
          <a:bodyPr/>
          <a:lstStyle/>
          <a:p>
            <a:fld id="{B183B682-E9D5-2441-8692-7881F336CDEF}" type="slidenum">
              <a:rPr lang="en-US" smtClean="0"/>
              <a:pPr/>
              <a:t>19</a:t>
            </a:fld>
            <a:endParaRPr lang="en-US"/>
          </a:p>
        </p:txBody>
      </p:sp>
    </p:spTree>
    <p:extLst>
      <p:ext uri="{BB962C8B-B14F-4D97-AF65-F5344CB8AC3E}">
        <p14:creationId xmlns:p14="http://schemas.microsoft.com/office/powerpoint/2010/main" val="19124484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a:prstGeom prst="rect">
            <a:avLst/>
          </a:prstGeo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183B682-E9D5-2441-8692-7881F336CDEF}" type="slidenum">
              <a:rPr lang="en-US" smtClean="0"/>
              <a:pPr/>
              <a:t>20</a:t>
            </a:fld>
            <a:endParaRPr lang="en-US"/>
          </a:p>
        </p:txBody>
      </p:sp>
    </p:spTree>
    <p:extLst>
      <p:ext uri="{BB962C8B-B14F-4D97-AF65-F5344CB8AC3E}">
        <p14:creationId xmlns:p14="http://schemas.microsoft.com/office/powerpoint/2010/main" val="57955173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a:prstGeom prst="rect">
            <a:avLst/>
          </a:prstGeom>
        </p:spPr>
      </p:sp>
      <p:sp>
        <p:nvSpPr>
          <p:cNvPr id="3" name="Notes Placeholder 2"/>
          <p:cNvSpPr>
            <a:spLocks noGrp="1"/>
          </p:cNvSpPr>
          <p:nvPr>
            <p:ph type="body" idx="1"/>
          </p:nvPr>
        </p:nvSpPr>
        <p:spPr/>
        <p:txBody>
          <a:bodyPr/>
          <a:lstStyle/>
          <a:p>
            <a:r>
              <a:rPr lang="en-US" smtClean="0"/>
              <a:t>This slide looks</a:t>
            </a:r>
            <a:r>
              <a:rPr lang="en-US" baseline="0" smtClean="0"/>
              <a:t> at the code of the opsin GENES whereas the previous slides examined the respective protein compositions.</a:t>
            </a:r>
            <a:endParaRPr lang="en-US" smtClean="0"/>
          </a:p>
          <a:p>
            <a:endParaRPr lang="en-US" smtClean="0"/>
          </a:p>
          <a:p>
            <a:r>
              <a:rPr lang="en-US" smtClean="0"/>
              <a:t>Taking a</a:t>
            </a:r>
            <a:r>
              <a:rPr lang="en-US" baseline="0" smtClean="0"/>
              <a:t> closer look at the three nucleotide mutations that resulted in changes in amino acids at positions 180, 277 and 285 that lead to a +31nm change in spectral sensitivity.</a:t>
            </a:r>
            <a:endParaRPr lang="en-US" smtClean="0"/>
          </a:p>
          <a:p>
            <a:endParaRPr lang="en-US" smtClean="0"/>
          </a:p>
          <a:p>
            <a:r>
              <a:rPr lang="en-US" smtClean="0"/>
              <a:t>This is the amino</a:t>
            </a:r>
            <a:r>
              <a:rPr lang="en-US" baseline="0" smtClean="0"/>
              <a:t> acid sequence of the MWS and LWS opsin genes. These sequences were taken from http://</a:t>
            </a:r>
            <a:r>
              <a:rPr lang="en-US" baseline="0" err="1" smtClean="0"/>
              <a:t>www.ncbi.nlm.nih.gov</a:t>
            </a:r>
            <a:r>
              <a:rPr lang="en-US" baseline="0" smtClean="0"/>
              <a:t>/</a:t>
            </a:r>
            <a:r>
              <a:rPr lang="en-US" baseline="0" err="1" smtClean="0"/>
              <a:t>genbank</a:t>
            </a:r>
            <a:r>
              <a:rPr lang="en-US" baseline="0" smtClean="0"/>
              <a:t>.</a:t>
            </a:r>
          </a:p>
          <a:p>
            <a:endParaRPr lang="en-US"/>
          </a:p>
        </p:txBody>
      </p:sp>
      <p:sp>
        <p:nvSpPr>
          <p:cNvPr id="4" name="Slide Number Placeholder 3"/>
          <p:cNvSpPr>
            <a:spLocks noGrp="1"/>
          </p:cNvSpPr>
          <p:nvPr>
            <p:ph type="sldNum" sz="quarter" idx="10"/>
          </p:nvPr>
        </p:nvSpPr>
        <p:spPr/>
        <p:txBody>
          <a:bodyPr/>
          <a:lstStyle/>
          <a:p>
            <a:fld id="{B183B682-E9D5-2441-8692-7881F336CDEF}" type="slidenum">
              <a:rPr lang="en-US" smtClean="0"/>
              <a:pPr/>
              <a:t>21</a:t>
            </a:fld>
            <a:endParaRPr lang="en-US"/>
          </a:p>
        </p:txBody>
      </p:sp>
    </p:spTree>
    <p:extLst>
      <p:ext uri="{BB962C8B-B14F-4D97-AF65-F5344CB8AC3E}">
        <p14:creationId xmlns:p14="http://schemas.microsoft.com/office/powerpoint/2010/main" val="53978216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a:prstGeom prst="rect">
            <a:avLst/>
          </a:prstGeom>
        </p:spPr>
      </p:sp>
      <p:sp>
        <p:nvSpPr>
          <p:cNvPr id="3" name="Notes Placeholder 2"/>
          <p:cNvSpPr>
            <a:spLocks noGrp="1"/>
          </p:cNvSpPr>
          <p:nvPr>
            <p:ph type="body" idx="1"/>
          </p:nvPr>
        </p:nvSpPr>
        <p:spPr/>
        <p:txBody>
          <a:bodyPr/>
          <a:lstStyle/>
          <a:p>
            <a:r>
              <a:rPr lang="en-US" smtClean="0"/>
              <a:t>This slide looks</a:t>
            </a:r>
            <a:r>
              <a:rPr lang="en-US" baseline="0" smtClean="0"/>
              <a:t> at the code of the opsin GENES whereas the previous slides examined the respective protein compositions.</a:t>
            </a:r>
            <a:endParaRPr lang="en-US" smtClean="0"/>
          </a:p>
          <a:p>
            <a:endParaRPr lang="en-US" smtClean="0"/>
          </a:p>
          <a:p>
            <a:r>
              <a:rPr lang="en-US" smtClean="0"/>
              <a:t>Taking a</a:t>
            </a:r>
            <a:r>
              <a:rPr lang="en-US" baseline="0" smtClean="0"/>
              <a:t> closer look at the three nucleotide mutations that resulted in changes in amino acids at positions 180, 277 and 285 that lead to a +31nm change in spectral sensitivity.</a:t>
            </a:r>
            <a:endParaRPr lang="en-US" smtClean="0"/>
          </a:p>
          <a:p>
            <a:endParaRPr lang="en-US" smtClean="0"/>
          </a:p>
          <a:p>
            <a:r>
              <a:rPr lang="en-US" smtClean="0"/>
              <a:t>This is the amino</a:t>
            </a:r>
            <a:r>
              <a:rPr lang="en-US" baseline="0" smtClean="0"/>
              <a:t> acid sequence of the MWS and LWS opsin genes. These sequences were taken from http://</a:t>
            </a:r>
            <a:r>
              <a:rPr lang="en-US" baseline="0" err="1" smtClean="0"/>
              <a:t>www.ncbi.nlm.nih.gov</a:t>
            </a:r>
            <a:r>
              <a:rPr lang="en-US" baseline="0" smtClean="0"/>
              <a:t>/</a:t>
            </a:r>
            <a:r>
              <a:rPr lang="en-US" baseline="0" err="1" smtClean="0"/>
              <a:t>genbank</a:t>
            </a:r>
            <a:r>
              <a:rPr lang="en-US" baseline="0" smtClean="0"/>
              <a:t>.</a:t>
            </a:r>
          </a:p>
          <a:p>
            <a:endParaRPr lang="en-US"/>
          </a:p>
        </p:txBody>
      </p:sp>
      <p:sp>
        <p:nvSpPr>
          <p:cNvPr id="4" name="Slide Number Placeholder 3"/>
          <p:cNvSpPr>
            <a:spLocks noGrp="1"/>
          </p:cNvSpPr>
          <p:nvPr>
            <p:ph type="sldNum" sz="quarter" idx="10"/>
          </p:nvPr>
        </p:nvSpPr>
        <p:spPr/>
        <p:txBody>
          <a:bodyPr/>
          <a:lstStyle/>
          <a:p>
            <a:fld id="{B183B682-E9D5-2441-8692-7881F336CDEF}" type="slidenum">
              <a:rPr lang="en-US" smtClean="0"/>
              <a:pPr/>
              <a:t>22</a:t>
            </a:fld>
            <a:endParaRPr lang="en-US"/>
          </a:p>
        </p:txBody>
      </p:sp>
    </p:spTree>
    <p:extLst>
      <p:ext uri="{BB962C8B-B14F-4D97-AF65-F5344CB8AC3E}">
        <p14:creationId xmlns:p14="http://schemas.microsoft.com/office/powerpoint/2010/main" val="132255853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a:prstGeom prst="rect">
            <a:avLst/>
          </a:prstGeo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183B682-E9D5-2441-8692-7881F336CDEF}" type="slidenum">
              <a:rPr lang="en-US" smtClean="0"/>
              <a:pPr/>
              <a:t>24</a:t>
            </a:fld>
            <a:endParaRPr lang="en-US"/>
          </a:p>
        </p:txBody>
      </p:sp>
    </p:spTree>
    <p:extLst>
      <p:ext uri="{BB962C8B-B14F-4D97-AF65-F5344CB8AC3E}">
        <p14:creationId xmlns:p14="http://schemas.microsoft.com/office/powerpoint/2010/main" val="397374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a:prstGeom prst="rect">
            <a:avLst/>
          </a:prstGeom>
          <a:noFill/>
          <a:ln w="12700">
            <a:solidFill>
              <a:prstClr val="black"/>
            </a:solidFill>
          </a:ln>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idx="10"/>
          </p:nvPr>
        </p:nvSpPr>
        <p:spPr/>
        <p:txBody>
          <a:bodyPr/>
          <a:lstStyle/>
          <a:p>
            <a:pPr algn="r"/>
            <a:fld id="{7A241665-128B-454F-B881-B16BB51A32FD}" type="slidenum">
              <a:rPr lang="uk-UA" sz="1400" smtClean="0">
                <a:latin typeface="Times New Roman"/>
              </a:rPr>
              <a:t>28</a:t>
            </a:fld>
            <a:endParaRPr lang="uk-UA"/>
          </a:p>
        </p:txBody>
      </p:sp>
    </p:spTree>
    <p:extLst>
      <p:ext uri="{BB962C8B-B14F-4D97-AF65-F5344CB8AC3E}">
        <p14:creationId xmlns:p14="http://schemas.microsoft.com/office/powerpoint/2010/main" val="2523410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a:prstGeom prst="rect">
            <a:avLst/>
          </a:prstGeo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183B682-E9D5-2441-8692-7881F336CDEF}" type="slidenum">
              <a:rPr lang="en-US" smtClean="0"/>
              <a:pPr/>
              <a:t>34</a:t>
            </a:fld>
            <a:endParaRPr lang="en-US"/>
          </a:p>
        </p:txBody>
      </p:sp>
    </p:spTree>
    <p:extLst>
      <p:ext uri="{BB962C8B-B14F-4D97-AF65-F5344CB8AC3E}">
        <p14:creationId xmlns:p14="http://schemas.microsoft.com/office/powerpoint/2010/main" val="29318232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5" name="CustomShape 1"/>
          <p:cNvSpPr/>
          <p:nvPr/>
        </p:nvSpPr>
        <p:spPr>
          <a:xfrm>
            <a:off x="1150920" y="692280"/>
            <a:ext cx="4555440" cy="3415680"/>
          </a:xfrm>
          <a:prstGeom prst="rect">
            <a:avLst/>
          </a:prstGeom>
          <a:solidFill>
            <a:srgbClr val="FFFFFF"/>
          </a:solidFill>
          <a:ln w="9360">
            <a:solidFill>
              <a:srgbClr val="000000"/>
            </a:solidFill>
            <a:miter/>
          </a:ln>
        </p:spPr>
      </p:sp>
      <p:sp>
        <p:nvSpPr>
          <p:cNvPr id="286" name="PlaceHolder 2"/>
          <p:cNvSpPr>
            <a:spLocks noGrp="1"/>
          </p:cNvSpPr>
          <p:nvPr>
            <p:ph type="body"/>
          </p:nvPr>
        </p:nvSpPr>
        <p:spPr>
          <a:xfrm>
            <a:off x="914400" y="4343400"/>
            <a:ext cx="5025240" cy="4110840"/>
          </a:xfrm>
          <a:prstGeom prst="rect">
            <a:avLst/>
          </a:prstGeom>
        </p:spPr>
        <p:txBody>
          <a:bodyPr lIns="90360" tIns="44280" rIns="90360" bIns="44280" anchor="ctr"/>
          <a:lstStyle/>
          <a:p>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3" name="PlaceHolder 1"/>
          <p:cNvSpPr>
            <a:spLocks noGrp="1"/>
          </p:cNvSpPr>
          <p:nvPr>
            <p:ph type="body"/>
          </p:nvPr>
        </p:nvSpPr>
        <p:spPr>
          <a:xfrm>
            <a:off x="914400" y="4343400"/>
            <a:ext cx="5025240" cy="4110840"/>
          </a:xfrm>
          <a:prstGeom prst="rect">
            <a:avLst/>
          </a:prstGeom>
        </p:spPr>
        <p:txBody>
          <a:bodyPr lIns="90360" tIns="44280" rIns="90360" bIns="44280" anchor="ctr"/>
          <a:lstStyle/>
          <a:p>
            <a:endParaRPr/>
          </a:p>
        </p:txBody>
      </p:sp>
      <p:sp>
        <p:nvSpPr>
          <p:cNvPr id="284" name="CustomShape 2"/>
          <p:cNvSpPr/>
          <p:nvPr/>
        </p:nvSpPr>
        <p:spPr>
          <a:xfrm>
            <a:off x="1150920" y="692280"/>
            <a:ext cx="4555440" cy="3415680"/>
          </a:xfrm>
          <a:prstGeom prst="rect">
            <a:avLst/>
          </a:prstGeom>
          <a:solidFill>
            <a:srgbClr val="FFFFFF"/>
          </a:solidFill>
          <a:ln w="9360">
            <a:solidFill>
              <a:srgbClr val="000000"/>
            </a:solidFill>
            <a:miter/>
          </a:ln>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7" name="PlaceHolder 1"/>
          <p:cNvSpPr>
            <a:spLocks noGrp="1"/>
          </p:cNvSpPr>
          <p:nvPr>
            <p:ph type="body"/>
          </p:nvPr>
        </p:nvSpPr>
        <p:spPr>
          <a:xfrm>
            <a:off x="914400" y="4343400"/>
            <a:ext cx="5025240" cy="4110840"/>
          </a:xfrm>
          <a:prstGeom prst="rect">
            <a:avLst/>
          </a:prstGeom>
        </p:spPr>
        <p:txBody>
          <a:bodyPr lIns="90360" tIns="44280" rIns="90360" bIns="44280" anchor="ctr"/>
          <a:lstStyle/>
          <a:p>
            <a:endParaRPr/>
          </a:p>
        </p:txBody>
      </p:sp>
      <p:sp>
        <p:nvSpPr>
          <p:cNvPr id="288" name="CustomShape 2"/>
          <p:cNvSpPr/>
          <p:nvPr/>
        </p:nvSpPr>
        <p:spPr>
          <a:xfrm>
            <a:off x="1150920" y="692280"/>
            <a:ext cx="4555440" cy="3415680"/>
          </a:xfrm>
          <a:prstGeom prst="rect">
            <a:avLst/>
          </a:prstGeom>
          <a:solidFill>
            <a:srgbClr val="FFFFFF"/>
          </a:solidFill>
          <a:ln w="9360">
            <a:solidFill>
              <a:srgbClr val="000000"/>
            </a:solidFill>
            <a:miter/>
          </a:ln>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a:prstGeom prst="rect">
            <a:avLst/>
          </a:prstGeo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183B682-E9D5-2441-8692-7881F336CDEF}" type="slidenum">
              <a:rPr lang="en-US" smtClean="0"/>
              <a:pPr/>
              <a:t>13</a:t>
            </a:fld>
            <a:endParaRPr lang="en-US"/>
          </a:p>
        </p:txBody>
      </p:sp>
    </p:spTree>
    <p:extLst>
      <p:ext uri="{BB962C8B-B14F-4D97-AF65-F5344CB8AC3E}">
        <p14:creationId xmlns:p14="http://schemas.microsoft.com/office/powerpoint/2010/main" val="5245444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a:prstGeom prst="rect">
            <a:avLst/>
          </a:prstGeo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183B682-E9D5-2441-8692-7881F336CDEF}" type="slidenum">
              <a:rPr lang="en-US" smtClean="0"/>
              <a:pPr/>
              <a:t>14</a:t>
            </a:fld>
            <a:endParaRPr lang="en-US"/>
          </a:p>
        </p:txBody>
      </p:sp>
    </p:spTree>
    <p:extLst>
      <p:ext uri="{BB962C8B-B14F-4D97-AF65-F5344CB8AC3E}">
        <p14:creationId xmlns:p14="http://schemas.microsoft.com/office/powerpoint/2010/main" val="85269846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a:prstGeom prst="rect">
            <a:avLst/>
          </a:prstGeo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183B682-E9D5-2441-8692-7881F336CDEF}" type="slidenum">
              <a:rPr lang="en-US" smtClean="0"/>
              <a:pPr/>
              <a:t>15</a:t>
            </a:fld>
            <a:endParaRPr lang="en-US"/>
          </a:p>
        </p:txBody>
      </p:sp>
    </p:spTree>
    <p:extLst>
      <p:ext uri="{BB962C8B-B14F-4D97-AF65-F5344CB8AC3E}">
        <p14:creationId xmlns:p14="http://schemas.microsoft.com/office/powerpoint/2010/main" val="72175205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a:prstGeom prst="rect">
            <a:avLst/>
          </a:prstGeom>
        </p:spPr>
      </p:sp>
      <p:sp>
        <p:nvSpPr>
          <p:cNvPr id="3" name="Notes Placeholder 2"/>
          <p:cNvSpPr>
            <a:spLocks noGrp="1"/>
          </p:cNvSpPr>
          <p:nvPr>
            <p:ph type="body" idx="1"/>
          </p:nvPr>
        </p:nvSpPr>
        <p:spPr/>
        <p:txBody>
          <a:bodyPr/>
          <a:lstStyle/>
          <a:p>
            <a:pPr marL="171450" indent="-171450">
              <a:buFontTx/>
              <a:buChar char="-"/>
            </a:pPr>
            <a:endParaRPr lang="en-US" baseline="0" smtClean="0"/>
          </a:p>
        </p:txBody>
      </p:sp>
      <p:sp>
        <p:nvSpPr>
          <p:cNvPr id="4" name="Slide Number Placeholder 3"/>
          <p:cNvSpPr>
            <a:spLocks noGrp="1"/>
          </p:cNvSpPr>
          <p:nvPr>
            <p:ph type="sldNum" sz="quarter" idx="10"/>
          </p:nvPr>
        </p:nvSpPr>
        <p:spPr/>
        <p:txBody>
          <a:bodyPr/>
          <a:lstStyle/>
          <a:p>
            <a:fld id="{B183B682-E9D5-2441-8692-7881F336CDEF}" type="slidenum">
              <a:rPr lang="en-US" smtClean="0"/>
              <a:pPr/>
              <a:t>16</a:t>
            </a:fld>
            <a:endParaRPr lang="en-US"/>
          </a:p>
        </p:txBody>
      </p:sp>
    </p:spTree>
    <p:extLst>
      <p:ext uri="{BB962C8B-B14F-4D97-AF65-F5344CB8AC3E}">
        <p14:creationId xmlns:p14="http://schemas.microsoft.com/office/powerpoint/2010/main" val="165559625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a:prstGeom prst="rect">
            <a:avLst/>
          </a:prstGeo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183B682-E9D5-2441-8692-7881F336CDEF}" type="slidenum">
              <a:rPr lang="en-US" smtClean="0"/>
              <a:pPr/>
              <a:t>17</a:t>
            </a:fld>
            <a:endParaRPr lang="en-US"/>
          </a:p>
        </p:txBody>
      </p:sp>
    </p:spTree>
    <p:extLst>
      <p:ext uri="{BB962C8B-B14F-4D97-AF65-F5344CB8AC3E}">
        <p14:creationId xmlns:p14="http://schemas.microsoft.com/office/powerpoint/2010/main" val="168173845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verTx" preserve="1">
  <p:cSld name="Title, Content over Content">
    <p:spTree>
      <p:nvGrpSpPr>
        <p:cNvPr id="1" name=""/>
        <p:cNvGrpSpPr/>
        <p:nvPr/>
      </p:nvGrpSpPr>
      <p:grpSpPr>
        <a:xfrm>
          <a:off x="0" y="0"/>
          <a:ext cx="0" cy="0"/>
          <a:chOff x="0" y="0"/>
          <a:chExt cx="0" cy="0"/>
        </a:xfrm>
      </p:grpSpPr>
      <p:sp>
        <p:nvSpPr>
          <p:cNvPr id="25" name="PlaceHolder 1"/>
          <p:cNvSpPr>
            <a:spLocks noGrp="1"/>
          </p:cNvSpPr>
          <p:nvPr>
            <p:ph type="title"/>
          </p:nvPr>
        </p:nvSpPr>
        <p:spPr>
          <a:xfrm>
            <a:off x="457200" y="273600"/>
            <a:ext cx="8229240" cy="1145160"/>
          </a:xfrm>
          <a:prstGeom prst="rect">
            <a:avLst/>
          </a:prstGeom>
        </p:spPr>
        <p:txBody>
          <a:bodyPr lIns="0" tIns="0" rIns="0" bIns="0" anchor="ctr"/>
          <a:lstStyle/>
          <a:p>
            <a:pPr algn="ctr"/>
            <a:endParaRPr/>
          </a:p>
        </p:txBody>
      </p:sp>
      <p:sp>
        <p:nvSpPr>
          <p:cNvPr id="26" name="PlaceHolder 2"/>
          <p:cNvSpPr>
            <a:spLocks noGrp="1"/>
          </p:cNvSpPr>
          <p:nvPr>
            <p:ph type="body"/>
          </p:nvPr>
        </p:nvSpPr>
        <p:spPr>
          <a:xfrm>
            <a:off x="457200" y="1604520"/>
            <a:ext cx="8229240" cy="1896840"/>
          </a:xfrm>
          <a:prstGeom prst="rect">
            <a:avLst/>
          </a:prstGeom>
        </p:spPr>
        <p:txBody>
          <a:bodyPr lIns="0" tIns="0" rIns="0" bIns="0"/>
          <a:lstStyle/>
          <a:p>
            <a:endParaRPr/>
          </a:p>
        </p:txBody>
      </p:sp>
      <p:sp>
        <p:nvSpPr>
          <p:cNvPr id="27" name="PlaceHolder 3"/>
          <p:cNvSpPr>
            <a:spLocks noGrp="1"/>
          </p:cNvSpPr>
          <p:nvPr>
            <p:ph type="body"/>
          </p:nvPr>
        </p:nvSpPr>
        <p:spPr>
          <a:xfrm>
            <a:off x="457200" y="3682080"/>
            <a:ext cx="8229240" cy="1896840"/>
          </a:xfrm>
          <a:prstGeom prst="rect">
            <a:avLst/>
          </a:prstGeom>
        </p:spPr>
        <p:txBody>
          <a:bodyPr lIns="0" tIns="0" rIns="0" bIns="0"/>
          <a:lstStyle/>
          <a:p>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fourObj" preserve="1">
  <p:cSld name="Title, 4 Content">
    <p:spTree>
      <p:nvGrpSpPr>
        <p:cNvPr id="1" name=""/>
        <p:cNvGrpSpPr/>
        <p:nvPr/>
      </p:nvGrpSpPr>
      <p:grpSpPr>
        <a:xfrm>
          <a:off x="0" y="0"/>
          <a:ext cx="0" cy="0"/>
          <a:chOff x="0" y="0"/>
          <a:chExt cx="0" cy="0"/>
        </a:xfrm>
      </p:grpSpPr>
      <p:sp>
        <p:nvSpPr>
          <p:cNvPr id="28" name="PlaceHolder 1"/>
          <p:cNvSpPr>
            <a:spLocks noGrp="1"/>
          </p:cNvSpPr>
          <p:nvPr>
            <p:ph type="title"/>
          </p:nvPr>
        </p:nvSpPr>
        <p:spPr>
          <a:xfrm>
            <a:off x="457200" y="273600"/>
            <a:ext cx="8229240" cy="1145160"/>
          </a:xfrm>
          <a:prstGeom prst="rect">
            <a:avLst/>
          </a:prstGeom>
        </p:spPr>
        <p:txBody>
          <a:bodyPr lIns="0" tIns="0" rIns="0" bIns="0" anchor="ctr"/>
          <a:lstStyle/>
          <a:p>
            <a:pPr algn="ctr"/>
            <a:endParaRPr/>
          </a:p>
        </p:txBody>
      </p:sp>
      <p:sp>
        <p:nvSpPr>
          <p:cNvPr id="29" name="PlaceHolder 2"/>
          <p:cNvSpPr>
            <a:spLocks noGrp="1"/>
          </p:cNvSpPr>
          <p:nvPr>
            <p:ph type="body"/>
          </p:nvPr>
        </p:nvSpPr>
        <p:spPr>
          <a:xfrm>
            <a:off x="457200" y="1604520"/>
            <a:ext cx="4015800" cy="1896840"/>
          </a:xfrm>
          <a:prstGeom prst="rect">
            <a:avLst/>
          </a:prstGeom>
        </p:spPr>
        <p:txBody>
          <a:bodyPr lIns="0" tIns="0" rIns="0" bIns="0"/>
          <a:lstStyle/>
          <a:p>
            <a:endParaRPr/>
          </a:p>
        </p:txBody>
      </p:sp>
      <p:sp>
        <p:nvSpPr>
          <p:cNvPr id="30" name="PlaceHolder 3"/>
          <p:cNvSpPr>
            <a:spLocks noGrp="1"/>
          </p:cNvSpPr>
          <p:nvPr>
            <p:ph type="body"/>
          </p:nvPr>
        </p:nvSpPr>
        <p:spPr>
          <a:xfrm>
            <a:off x="4674240" y="1604520"/>
            <a:ext cx="4015800" cy="1896840"/>
          </a:xfrm>
          <a:prstGeom prst="rect">
            <a:avLst/>
          </a:prstGeom>
        </p:spPr>
        <p:txBody>
          <a:bodyPr lIns="0" tIns="0" rIns="0" bIns="0"/>
          <a:lstStyle/>
          <a:p>
            <a:endParaRPr/>
          </a:p>
        </p:txBody>
      </p:sp>
      <p:sp>
        <p:nvSpPr>
          <p:cNvPr id="31" name="PlaceHolder 4"/>
          <p:cNvSpPr>
            <a:spLocks noGrp="1"/>
          </p:cNvSpPr>
          <p:nvPr>
            <p:ph type="body"/>
          </p:nvPr>
        </p:nvSpPr>
        <p:spPr>
          <a:xfrm>
            <a:off x="4674240" y="3682080"/>
            <a:ext cx="4015800" cy="1896840"/>
          </a:xfrm>
          <a:prstGeom prst="rect">
            <a:avLst/>
          </a:prstGeom>
        </p:spPr>
        <p:txBody>
          <a:bodyPr lIns="0" tIns="0" rIns="0" bIns="0"/>
          <a:lstStyle/>
          <a:p>
            <a:endParaRPr/>
          </a:p>
        </p:txBody>
      </p:sp>
      <p:sp>
        <p:nvSpPr>
          <p:cNvPr id="32" name="PlaceHolder 5"/>
          <p:cNvSpPr>
            <a:spLocks noGrp="1"/>
          </p:cNvSpPr>
          <p:nvPr>
            <p:ph type="body"/>
          </p:nvPr>
        </p:nvSpPr>
        <p:spPr>
          <a:xfrm>
            <a:off x="457200" y="3682080"/>
            <a:ext cx="4015800" cy="1896840"/>
          </a:xfrm>
          <a:prstGeom prst="rect">
            <a:avLst/>
          </a:prstGeom>
        </p:spPr>
        <p:txBody>
          <a:bodyPr lIns="0" tIns="0" rIns="0" bIns="0"/>
          <a:lstStyle/>
          <a:p>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Title, 6 Content">
    <p:spTree>
      <p:nvGrpSpPr>
        <p:cNvPr id="1" name=""/>
        <p:cNvGrpSpPr/>
        <p:nvPr/>
      </p:nvGrpSpPr>
      <p:grpSpPr>
        <a:xfrm>
          <a:off x="0" y="0"/>
          <a:ext cx="0" cy="0"/>
          <a:chOff x="0" y="0"/>
          <a:chExt cx="0" cy="0"/>
        </a:xfrm>
      </p:grpSpPr>
      <p:sp>
        <p:nvSpPr>
          <p:cNvPr id="33" name="PlaceHolder 1"/>
          <p:cNvSpPr>
            <a:spLocks noGrp="1"/>
          </p:cNvSpPr>
          <p:nvPr>
            <p:ph type="title"/>
          </p:nvPr>
        </p:nvSpPr>
        <p:spPr>
          <a:xfrm>
            <a:off x="457200" y="273600"/>
            <a:ext cx="8229240" cy="1145160"/>
          </a:xfrm>
          <a:prstGeom prst="rect">
            <a:avLst/>
          </a:prstGeom>
        </p:spPr>
        <p:txBody>
          <a:bodyPr lIns="0" tIns="0" rIns="0" bIns="0" anchor="ctr"/>
          <a:lstStyle/>
          <a:p>
            <a:pPr algn="ctr"/>
            <a:endParaRPr/>
          </a:p>
        </p:txBody>
      </p:sp>
      <p:sp>
        <p:nvSpPr>
          <p:cNvPr id="34" name="PlaceHolder 2"/>
          <p:cNvSpPr>
            <a:spLocks noGrp="1"/>
          </p:cNvSpPr>
          <p:nvPr>
            <p:ph type="body"/>
          </p:nvPr>
        </p:nvSpPr>
        <p:spPr>
          <a:xfrm>
            <a:off x="457200" y="1604520"/>
            <a:ext cx="8229240" cy="3977280"/>
          </a:xfrm>
          <a:prstGeom prst="rect">
            <a:avLst/>
          </a:prstGeom>
        </p:spPr>
        <p:txBody>
          <a:bodyPr lIns="0" tIns="0" rIns="0" bIns="0"/>
          <a:lstStyle/>
          <a:p>
            <a:endParaRPr/>
          </a:p>
        </p:txBody>
      </p:sp>
      <p:sp>
        <p:nvSpPr>
          <p:cNvPr id="35" name="PlaceHolder 3"/>
          <p:cNvSpPr>
            <a:spLocks noGrp="1"/>
          </p:cNvSpPr>
          <p:nvPr>
            <p:ph type="body"/>
          </p:nvPr>
        </p:nvSpPr>
        <p:spPr>
          <a:xfrm>
            <a:off x="457200" y="1604520"/>
            <a:ext cx="8229240" cy="3977280"/>
          </a:xfrm>
          <a:prstGeom prst="rect">
            <a:avLst/>
          </a:prstGeom>
        </p:spPr>
        <p:txBody>
          <a:bodyPr lIns="0" tIns="0" rIns="0" bIns="0"/>
          <a:lstStyle/>
          <a:p>
            <a:endParaRPr/>
          </a:p>
        </p:txBody>
      </p:sp>
      <p:pic>
        <p:nvPicPr>
          <p:cNvPr id="36" name="Picture 35"/>
          <p:cNvPicPr/>
          <p:nvPr/>
        </p:nvPicPr>
        <p:blipFill>
          <a:blip r:embed="rId2"/>
          <a:stretch>
            <a:fillRect/>
          </a:stretch>
        </p:blipFill>
        <p:spPr>
          <a:xfrm>
            <a:off x="2079000" y="1604520"/>
            <a:ext cx="4984920" cy="3977280"/>
          </a:xfrm>
          <a:prstGeom prst="rect">
            <a:avLst/>
          </a:prstGeom>
          <a:ln>
            <a:noFill/>
          </a:ln>
        </p:spPr>
      </p:pic>
      <p:pic>
        <p:nvPicPr>
          <p:cNvPr id="37" name="Picture 36"/>
          <p:cNvPicPr/>
          <p:nvPr/>
        </p:nvPicPr>
        <p:blipFill>
          <a:blip r:embed="rId2"/>
          <a:stretch>
            <a:fillRect/>
          </a:stretch>
        </p:blipFill>
        <p:spPr>
          <a:xfrm>
            <a:off x="2079000" y="1604520"/>
            <a:ext cx="4984920" cy="3977280"/>
          </a:xfrm>
          <a:prstGeom prst="rect">
            <a:avLst/>
          </a:prstGeom>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x" preserve="1">
  <p:cSld name="Title Slide">
    <p:spTree>
      <p:nvGrpSpPr>
        <p:cNvPr id="1" name=""/>
        <p:cNvGrpSpPr/>
        <p:nvPr/>
      </p:nvGrpSpPr>
      <p:grpSpPr>
        <a:xfrm>
          <a:off x="0" y="0"/>
          <a:ext cx="0" cy="0"/>
          <a:chOff x="0" y="0"/>
          <a:chExt cx="0" cy="0"/>
        </a:xfrm>
      </p:grpSpPr>
      <p:sp>
        <p:nvSpPr>
          <p:cNvPr id="42" name="PlaceHolder 1"/>
          <p:cNvSpPr>
            <a:spLocks noGrp="1"/>
          </p:cNvSpPr>
          <p:nvPr>
            <p:ph type="title"/>
          </p:nvPr>
        </p:nvSpPr>
        <p:spPr>
          <a:xfrm>
            <a:off x="457200" y="273600"/>
            <a:ext cx="8229240" cy="1145160"/>
          </a:xfrm>
          <a:prstGeom prst="rect">
            <a:avLst/>
          </a:prstGeom>
        </p:spPr>
        <p:txBody>
          <a:bodyPr lIns="0" tIns="0" rIns="0" bIns="0" anchor="ctr"/>
          <a:lstStyle/>
          <a:p>
            <a:pPr algn="ctr"/>
            <a:endParaRPr/>
          </a:p>
        </p:txBody>
      </p:sp>
      <p:sp>
        <p:nvSpPr>
          <p:cNvPr id="43" name="PlaceHolder 2"/>
          <p:cNvSpPr>
            <a:spLocks noGrp="1"/>
          </p:cNvSpPr>
          <p:nvPr>
            <p:ph type="subTitle"/>
          </p:nvPr>
        </p:nvSpPr>
        <p:spPr>
          <a:xfrm>
            <a:off x="457200" y="1604520"/>
            <a:ext cx="8229240" cy="3977640"/>
          </a:xfrm>
          <a:prstGeom prst="rect">
            <a:avLst/>
          </a:prstGeom>
        </p:spPr>
        <p:txBody>
          <a:bodyPr lIns="0" tIns="0" rIns="0" bIns="0" anchor="ctr"/>
          <a:lstStyle/>
          <a:p>
            <a:pPr algn="ctr"/>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obj" preserve="1">
  <p:cSld name="Title, Content">
    <p:spTree>
      <p:nvGrpSpPr>
        <p:cNvPr id="1" name=""/>
        <p:cNvGrpSpPr/>
        <p:nvPr/>
      </p:nvGrpSpPr>
      <p:grpSpPr>
        <a:xfrm>
          <a:off x="0" y="0"/>
          <a:ext cx="0" cy="0"/>
          <a:chOff x="0" y="0"/>
          <a:chExt cx="0" cy="0"/>
        </a:xfrm>
      </p:grpSpPr>
      <p:sp>
        <p:nvSpPr>
          <p:cNvPr id="44" name="PlaceHolder 1"/>
          <p:cNvSpPr>
            <a:spLocks noGrp="1"/>
          </p:cNvSpPr>
          <p:nvPr>
            <p:ph type="title"/>
          </p:nvPr>
        </p:nvSpPr>
        <p:spPr>
          <a:xfrm>
            <a:off x="457200" y="273600"/>
            <a:ext cx="8229240" cy="1145160"/>
          </a:xfrm>
          <a:prstGeom prst="rect">
            <a:avLst/>
          </a:prstGeom>
        </p:spPr>
        <p:txBody>
          <a:bodyPr lIns="0" tIns="0" rIns="0" bIns="0" anchor="ctr"/>
          <a:lstStyle/>
          <a:p>
            <a:pPr algn="ctr"/>
            <a:endParaRPr/>
          </a:p>
        </p:txBody>
      </p:sp>
      <p:sp>
        <p:nvSpPr>
          <p:cNvPr id="45" name="PlaceHolder 2"/>
          <p:cNvSpPr>
            <a:spLocks noGrp="1"/>
          </p:cNvSpPr>
          <p:nvPr>
            <p:ph type="body"/>
          </p:nvPr>
        </p:nvSpPr>
        <p:spPr>
          <a:xfrm>
            <a:off x="457200" y="1604520"/>
            <a:ext cx="8229240" cy="3977280"/>
          </a:xfrm>
          <a:prstGeom prst="rect">
            <a:avLst/>
          </a:prstGeom>
        </p:spPr>
        <p:txBody>
          <a:bodyPr lIns="0" tIns="0" rIns="0" bIns="0"/>
          <a:lstStyle/>
          <a:p>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woObj" preserve="1">
  <p:cSld name="Title, 2 Content">
    <p:bg>
      <p:bgRef idx="1001">
        <a:schemeClr val="bg1"/>
      </p:bgRef>
    </p:bg>
    <p:spTree>
      <p:nvGrpSpPr>
        <p:cNvPr id="1" name=""/>
        <p:cNvGrpSpPr/>
        <p:nvPr/>
      </p:nvGrpSpPr>
      <p:grpSpPr>
        <a:xfrm>
          <a:off x="0" y="0"/>
          <a:ext cx="0" cy="0"/>
          <a:chOff x="0" y="0"/>
          <a:chExt cx="0" cy="0"/>
        </a:xfrm>
      </p:grpSpPr>
      <p:sp>
        <p:nvSpPr>
          <p:cNvPr id="46" name="PlaceHolder 1"/>
          <p:cNvSpPr>
            <a:spLocks noGrp="1"/>
          </p:cNvSpPr>
          <p:nvPr>
            <p:ph type="title"/>
          </p:nvPr>
        </p:nvSpPr>
        <p:spPr>
          <a:xfrm>
            <a:off x="457200" y="273600"/>
            <a:ext cx="8229240" cy="1145160"/>
          </a:xfrm>
          <a:prstGeom prst="rect">
            <a:avLst/>
          </a:prstGeom>
        </p:spPr>
        <p:txBody>
          <a:bodyPr lIns="0" tIns="0" rIns="0" bIns="0" anchor="ctr"/>
          <a:lstStyle/>
          <a:p>
            <a:pPr algn="ctr"/>
            <a:endParaRPr/>
          </a:p>
        </p:txBody>
      </p:sp>
      <p:sp>
        <p:nvSpPr>
          <p:cNvPr id="47" name="PlaceHolder 2"/>
          <p:cNvSpPr>
            <a:spLocks noGrp="1"/>
          </p:cNvSpPr>
          <p:nvPr>
            <p:ph type="body"/>
          </p:nvPr>
        </p:nvSpPr>
        <p:spPr>
          <a:xfrm>
            <a:off x="457200" y="1604520"/>
            <a:ext cx="4015800" cy="3977280"/>
          </a:xfrm>
          <a:prstGeom prst="rect">
            <a:avLst/>
          </a:prstGeom>
        </p:spPr>
        <p:txBody>
          <a:bodyPr lIns="0" tIns="0" rIns="0" bIns="0"/>
          <a:lstStyle/>
          <a:p>
            <a:endParaRPr/>
          </a:p>
        </p:txBody>
      </p:sp>
      <p:sp>
        <p:nvSpPr>
          <p:cNvPr id="48" name="PlaceHolder 3"/>
          <p:cNvSpPr>
            <a:spLocks noGrp="1"/>
          </p:cNvSpPr>
          <p:nvPr>
            <p:ph type="body"/>
          </p:nvPr>
        </p:nvSpPr>
        <p:spPr>
          <a:xfrm>
            <a:off x="4674240" y="1604520"/>
            <a:ext cx="4015800" cy="3977280"/>
          </a:xfrm>
          <a:prstGeom prst="rect">
            <a:avLst/>
          </a:prstGeom>
        </p:spPr>
        <p:txBody>
          <a:bodyPr lIns="0" tIns="0" rIns="0" bIns="0"/>
          <a:lstStyle/>
          <a:p>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49" name="PlaceHolder 1"/>
          <p:cNvSpPr>
            <a:spLocks noGrp="1"/>
          </p:cNvSpPr>
          <p:nvPr>
            <p:ph type="title"/>
          </p:nvPr>
        </p:nvSpPr>
        <p:spPr>
          <a:xfrm>
            <a:off x="457200" y="273600"/>
            <a:ext cx="8229240" cy="1145160"/>
          </a:xfrm>
          <a:prstGeom prst="rect">
            <a:avLst/>
          </a:prstGeom>
        </p:spPr>
        <p:txBody>
          <a:bodyPr lIns="0" tIns="0" rIns="0" bIns="0" anchor="ctr"/>
          <a:lstStyle/>
          <a:p>
            <a:pPr algn="ctr"/>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Only" preserve="1">
  <p:cSld name="Centered Text">
    <p:spTree>
      <p:nvGrpSpPr>
        <p:cNvPr id="1" name=""/>
        <p:cNvGrpSpPr/>
        <p:nvPr/>
      </p:nvGrpSpPr>
      <p:grpSpPr>
        <a:xfrm>
          <a:off x="0" y="0"/>
          <a:ext cx="0" cy="0"/>
          <a:chOff x="0" y="0"/>
          <a:chExt cx="0" cy="0"/>
        </a:xfrm>
      </p:grpSpPr>
      <p:sp>
        <p:nvSpPr>
          <p:cNvPr id="50" name="PlaceHolder 1"/>
          <p:cNvSpPr>
            <a:spLocks noGrp="1"/>
          </p:cNvSpPr>
          <p:nvPr>
            <p:ph type="subTitle"/>
          </p:nvPr>
        </p:nvSpPr>
        <p:spPr>
          <a:xfrm>
            <a:off x="457200" y="273600"/>
            <a:ext cx="8229240" cy="5308200"/>
          </a:xfrm>
          <a:prstGeom prst="rect">
            <a:avLst/>
          </a:prstGeom>
        </p:spPr>
        <p:txBody>
          <a:bodyPr lIns="0" tIns="0" rIns="0" bIns="0" anchor="ctr"/>
          <a:lstStyle/>
          <a:p>
            <a:pPr algn="ctr"/>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51" name="PlaceHolder 1"/>
          <p:cNvSpPr>
            <a:spLocks noGrp="1"/>
          </p:cNvSpPr>
          <p:nvPr>
            <p:ph type="title"/>
          </p:nvPr>
        </p:nvSpPr>
        <p:spPr>
          <a:xfrm>
            <a:off x="457200" y="273600"/>
            <a:ext cx="8229240" cy="1145160"/>
          </a:xfrm>
          <a:prstGeom prst="rect">
            <a:avLst/>
          </a:prstGeom>
        </p:spPr>
        <p:txBody>
          <a:bodyPr lIns="0" tIns="0" rIns="0" bIns="0" anchor="ctr"/>
          <a:lstStyle/>
          <a:p>
            <a:pPr algn="ctr"/>
            <a:endParaRPr/>
          </a:p>
        </p:txBody>
      </p:sp>
      <p:sp>
        <p:nvSpPr>
          <p:cNvPr id="52" name="PlaceHolder 2"/>
          <p:cNvSpPr>
            <a:spLocks noGrp="1"/>
          </p:cNvSpPr>
          <p:nvPr>
            <p:ph type="body"/>
          </p:nvPr>
        </p:nvSpPr>
        <p:spPr>
          <a:xfrm>
            <a:off x="457200" y="1604520"/>
            <a:ext cx="4015800" cy="1896840"/>
          </a:xfrm>
          <a:prstGeom prst="rect">
            <a:avLst/>
          </a:prstGeom>
        </p:spPr>
        <p:txBody>
          <a:bodyPr lIns="0" tIns="0" rIns="0" bIns="0"/>
          <a:lstStyle/>
          <a:p>
            <a:endParaRPr/>
          </a:p>
        </p:txBody>
      </p:sp>
      <p:sp>
        <p:nvSpPr>
          <p:cNvPr id="53" name="PlaceHolder 3"/>
          <p:cNvSpPr>
            <a:spLocks noGrp="1"/>
          </p:cNvSpPr>
          <p:nvPr>
            <p:ph type="body"/>
          </p:nvPr>
        </p:nvSpPr>
        <p:spPr>
          <a:xfrm>
            <a:off x="457200" y="3682080"/>
            <a:ext cx="4015800" cy="1896840"/>
          </a:xfrm>
          <a:prstGeom prst="rect">
            <a:avLst/>
          </a:prstGeom>
        </p:spPr>
        <p:txBody>
          <a:bodyPr lIns="0" tIns="0" rIns="0" bIns="0"/>
          <a:lstStyle/>
          <a:p>
            <a:endParaRPr/>
          </a:p>
        </p:txBody>
      </p:sp>
      <p:sp>
        <p:nvSpPr>
          <p:cNvPr id="54" name="PlaceHolder 4"/>
          <p:cNvSpPr>
            <a:spLocks noGrp="1"/>
          </p:cNvSpPr>
          <p:nvPr>
            <p:ph type="body"/>
          </p:nvPr>
        </p:nvSpPr>
        <p:spPr>
          <a:xfrm>
            <a:off x="4674240" y="1604520"/>
            <a:ext cx="4015800" cy="3977280"/>
          </a:xfrm>
          <a:prstGeom prst="rect">
            <a:avLst/>
          </a:prstGeom>
        </p:spPr>
        <p:txBody>
          <a:bodyPr lIns="0" tIns="0" rIns="0" bIns="0"/>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x" preserve="1">
  <p:cSld name="Title Slide">
    <p:spTree>
      <p:nvGrpSpPr>
        <p:cNvPr id="1" name=""/>
        <p:cNvGrpSpPr/>
        <p:nvPr/>
      </p:nvGrpSpPr>
      <p:grpSpPr>
        <a:xfrm>
          <a:off x="0" y="0"/>
          <a:ext cx="0" cy="0"/>
          <a:chOff x="0" y="0"/>
          <a:chExt cx="0" cy="0"/>
        </a:xfrm>
      </p:grpSpPr>
      <p:sp>
        <p:nvSpPr>
          <p:cNvPr id="4" name="PlaceHolder 1"/>
          <p:cNvSpPr>
            <a:spLocks noGrp="1"/>
          </p:cNvSpPr>
          <p:nvPr>
            <p:ph type="title"/>
          </p:nvPr>
        </p:nvSpPr>
        <p:spPr>
          <a:xfrm>
            <a:off x="457200" y="273600"/>
            <a:ext cx="8229240" cy="1145160"/>
          </a:xfrm>
          <a:prstGeom prst="rect">
            <a:avLst/>
          </a:prstGeom>
        </p:spPr>
        <p:txBody>
          <a:bodyPr lIns="0" tIns="0" rIns="0" bIns="0" anchor="ctr"/>
          <a:lstStyle/>
          <a:p>
            <a:pPr algn="ctr"/>
            <a:endParaRPr/>
          </a:p>
        </p:txBody>
      </p:sp>
      <p:sp>
        <p:nvSpPr>
          <p:cNvPr id="5" name="PlaceHolder 2"/>
          <p:cNvSpPr>
            <a:spLocks noGrp="1"/>
          </p:cNvSpPr>
          <p:nvPr>
            <p:ph type="subTitle"/>
          </p:nvPr>
        </p:nvSpPr>
        <p:spPr>
          <a:xfrm>
            <a:off x="457200" y="1604520"/>
            <a:ext cx="8229240" cy="3977640"/>
          </a:xfrm>
          <a:prstGeom prst="rect">
            <a:avLst/>
          </a:prstGeom>
        </p:spPr>
        <p:txBody>
          <a:bodyPr lIns="0" tIns="0" rIns="0" bIns="0" anchor="ctr"/>
          <a:lstStyle/>
          <a:p>
            <a:pPr algn="ctr"/>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55" name="PlaceHolder 1"/>
          <p:cNvSpPr>
            <a:spLocks noGrp="1"/>
          </p:cNvSpPr>
          <p:nvPr>
            <p:ph type="title"/>
          </p:nvPr>
        </p:nvSpPr>
        <p:spPr>
          <a:xfrm>
            <a:off x="457200" y="273600"/>
            <a:ext cx="8229240" cy="1145160"/>
          </a:xfrm>
          <a:prstGeom prst="rect">
            <a:avLst/>
          </a:prstGeom>
        </p:spPr>
        <p:txBody>
          <a:bodyPr lIns="0" tIns="0" rIns="0" bIns="0" anchor="ctr"/>
          <a:lstStyle/>
          <a:p>
            <a:pPr algn="ctr"/>
            <a:endParaRPr/>
          </a:p>
        </p:txBody>
      </p:sp>
      <p:sp>
        <p:nvSpPr>
          <p:cNvPr id="56" name="PlaceHolder 2"/>
          <p:cNvSpPr>
            <a:spLocks noGrp="1"/>
          </p:cNvSpPr>
          <p:nvPr>
            <p:ph type="body"/>
          </p:nvPr>
        </p:nvSpPr>
        <p:spPr>
          <a:xfrm>
            <a:off x="457200" y="1604520"/>
            <a:ext cx="4015800" cy="3977280"/>
          </a:xfrm>
          <a:prstGeom prst="rect">
            <a:avLst/>
          </a:prstGeom>
        </p:spPr>
        <p:txBody>
          <a:bodyPr lIns="0" tIns="0" rIns="0" bIns="0"/>
          <a:lstStyle/>
          <a:p>
            <a:endParaRPr/>
          </a:p>
        </p:txBody>
      </p:sp>
      <p:sp>
        <p:nvSpPr>
          <p:cNvPr id="57" name="PlaceHolder 3"/>
          <p:cNvSpPr>
            <a:spLocks noGrp="1"/>
          </p:cNvSpPr>
          <p:nvPr>
            <p:ph type="body"/>
          </p:nvPr>
        </p:nvSpPr>
        <p:spPr>
          <a:xfrm>
            <a:off x="4674240" y="1604520"/>
            <a:ext cx="4015800" cy="1896840"/>
          </a:xfrm>
          <a:prstGeom prst="rect">
            <a:avLst/>
          </a:prstGeom>
        </p:spPr>
        <p:txBody>
          <a:bodyPr lIns="0" tIns="0" rIns="0" bIns="0"/>
          <a:lstStyle/>
          <a:p>
            <a:endParaRPr/>
          </a:p>
        </p:txBody>
      </p:sp>
      <p:sp>
        <p:nvSpPr>
          <p:cNvPr id="58" name="PlaceHolder 4"/>
          <p:cNvSpPr>
            <a:spLocks noGrp="1"/>
          </p:cNvSpPr>
          <p:nvPr>
            <p:ph type="body"/>
          </p:nvPr>
        </p:nvSpPr>
        <p:spPr>
          <a:xfrm>
            <a:off x="4674240" y="3682080"/>
            <a:ext cx="4015800" cy="1896840"/>
          </a:xfrm>
          <a:prstGeom prst="rect">
            <a:avLst/>
          </a:prstGeom>
        </p:spPr>
        <p:txBody>
          <a:bodyPr lIns="0" tIns="0" rIns="0" bIns="0"/>
          <a:lstStyle/>
          <a:p>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OverTx" preserve="1">
  <p:cSld name="Title, 2 Content over Content">
    <p:spTree>
      <p:nvGrpSpPr>
        <p:cNvPr id="1" name=""/>
        <p:cNvGrpSpPr/>
        <p:nvPr/>
      </p:nvGrpSpPr>
      <p:grpSpPr>
        <a:xfrm>
          <a:off x="0" y="0"/>
          <a:ext cx="0" cy="0"/>
          <a:chOff x="0" y="0"/>
          <a:chExt cx="0" cy="0"/>
        </a:xfrm>
      </p:grpSpPr>
      <p:sp>
        <p:nvSpPr>
          <p:cNvPr id="59" name="PlaceHolder 1"/>
          <p:cNvSpPr>
            <a:spLocks noGrp="1"/>
          </p:cNvSpPr>
          <p:nvPr>
            <p:ph type="title"/>
          </p:nvPr>
        </p:nvSpPr>
        <p:spPr>
          <a:xfrm>
            <a:off x="457200" y="273600"/>
            <a:ext cx="8229240" cy="1145160"/>
          </a:xfrm>
          <a:prstGeom prst="rect">
            <a:avLst/>
          </a:prstGeom>
        </p:spPr>
        <p:txBody>
          <a:bodyPr lIns="0" tIns="0" rIns="0" bIns="0" anchor="ctr"/>
          <a:lstStyle/>
          <a:p>
            <a:pPr algn="ctr"/>
            <a:endParaRPr/>
          </a:p>
        </p:txBody>
      </p:sp>
      <p:sp>
        <p:nvSpPr>
          <p:cNvPr id="60" name="PlaceHolder 2"/>
          <p:cNvSpPr>
            <a:spLocks noGrp="1"/>
          </p:cNvSpPr>
          <p:nvPr>
            <p:ph type="body"/>
          </p:nvPr>
        </p:nvSpPr>
        <p:spPr>
          <a:xfrm>
            <a:off x="457200" y="1604520"/>
            <a:ext cx="4015800" cy="1896840"/>
          </a:xfrm>
          <a:prstGeom prst="rect">
            <a:avLst/>
          </a:prstGeom>
        </p:spPr>
        <p:txBody>
          <a:bodyPr lIns="0" tIns="0" rIns="0" bIns="0"/>
          <a:lstStyle/>
          <a:p>
            <a:endParaRPr/>
          </a:p>
        </p:txBody>
      </p:sp>
      <p:sp>
        <p:nvSpPr>
          <p:cNvPr id="61" name="PlaceHolder 3"/>
          <p:cNvSpPr>
            <a:spLocks noGrp="1"/>
          </p:cNvSpPr>
          <p:nvPr>
            <p:ph type="body"/>
          </p:nvPr>
        </p:nvSpPr>
        <p:spPr>
          <a:xfrm>
            <a:off x="4674240" y="1604520"/>
            <a:ext cx="4015800" cy="1896840"/>
          </a:xfrm>
          <a:prstGeom prst="rect">
            <a:avLst/>
          </a:prstGeom>
        </p:spPr>
        <p:txBody>
          <a:bodyPr lIns="0" tIns="0" rIns="0" bIns="0"/>
          <a:lstStyle/>
          <a:p>
            <a:endParaRPr/>
          </a:p>
        </p:txBody>
      </p:sp>
      <p:sp>
        <p:nvSpPr>
          <p:cNvPr id="62" name="PlaceHolder 4"/>
          <p:cNvSpPr>
            <a:spLocks noGrp="1"/>
          </p:cNvSpPr>
          <p:nvPr>
            <p:ph type="body"/>
          </p:nvPr>
        </p:nvSpPr>
        <p:spPr>
          <a:xfrm>
            <a:off x="457200" y="3682080"/>
            <a:ext cx="8229240" cy="1896840"/>
          </a:xfrm>
          <a:prstGeom prst="rect">
            <a:avLst/>
          </a:prstGeom>
        </p:spPr>
        <p:txBody>
          <a:bodyPr lIns="0" tIns="0" rIns="0" bIns="0"/>
          <a:lstStyle/>
          <a:p>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OverTx" preserve="1">
  <p:cSld name="Title, Content over Content">
    <p:spTree>
      <p:nvGrpSpPr>
        <p:cNvPr id="1" name=""/>
        <p:cNvGrpSpPr/>
        <p:nvPr/>
      </p:nvGrpSpPr>
      <p:grpSpPr>
        <a:xfrm>
          <a:off x="0" y="0"/>
          <a:ext cx="0" cy="0"/>
          <a:chOff x="0" y="0"/>
          <a:chExt cx="0" cy="0"/>
        </a:xfrm>
      </p:grpSpPr>
      <p:sp>
        <p:nvSpPr>
          <p:cNvPr id="63" name="PlaceHolder 1"/>
          <p:cNvSpPr>
            <a:spLocks noGrp="1"/>
          </p:cNvSpPr>
          <p:nvPr>
            <p:ph type="title"/>
          </p:nvPr>
        </p:nvSpPr>
        <p:spPr>
          <a:xfrm>
            <a:off x="457200" y="273600"/>
            <a:ext cx="8229240" cy="1145160"/>
          </a:xfrm>
          <a:prstGeom prst="rect">
            <a:avLst/>
          </a:prstGeom>
        </p:spPr>
        <p:txBody>
          <a:bodyPr lIns="0" tIns="0" rIns="0" bIns="0" anchor="ctr"/>
          <a:lstStyle/>
          <a:p>
            <a:pPr algn="ctr"/>
            <a:endParaRPr/>
          </a:p>
        </p:txBody>
      </p:sp>
      <p:sp>
        <p:nvSpPr>
          <p:cNvPr id="64" name="PlaceHolder 2"/>
          <p:cNvSpPr>
            <a:spLocks noGrp="1"/>
          </p:cNvSpPr>
          <p:nvPr>
            <p:ph type="body"/>
          </p:nvPr>
        </p:nvSpPr>
        <p:spPr>
          <a:xfrm>
            <a:off x="457200" y="1604520"/>
            <a:ext cx="8229240" cy="1896840"/>
          </a:xfrm>
          <a:prstGeom prst="rect">
            <a:avLst/>
          </a:prstGeom>
        </p:spPr>
        <p:txBody>
          <a:bodyPr lIns="0" tIns="0" rIns="0" bIns="0"/>
          <a:lstStyle/>
          <a:p>
            <a:endParaRPr/>
          </a:p>
        </p:txBody>
      </p:sp>
      <p:sp>
        <p:nvSpPr>
          <p:cNvPr id="65" name="PlaceHolder 3"/>
          <p:cNvSpPr>
            <a:spLocks noGrp="1"/>
          </p:cNvSpPr>
          <p:nvPr>
            <p:ph type="body"/>
          </p:nvPr>
        </p:nvSpPr>
        <p:spPr>
          <a:xfrm>
            <a:off x="457200" y="3682080"/>
            <a:ext cx="8229240" cy="1896840"/>
          </a:xfrm>
          <a:prstGeom prst="rect">
            <a:avLst/>
          </a:prstGeom>
        </p:spPr>
        <p:txBody>
          <a:bodyPr lIns="0" tIns="0" rIns="0" bIns="0"/>
          <a:lstStyle/>
          <a:p>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fourObj" preserve="1">
  <p:cSld name="Title, 4 Content">
    <p:spTree>
      <p:nvGrpSpPr>
        <p:cNvPr id="1" name=""/>
        <p:cNvGrpSpPr/>
        <p:nvPr/>
      </p:nvGrpSpPr>
      <p:grpSpPr>
        <a:xfrm>
          <a:off x="0" y="0"/>
          <a:ext cx="0" cy="0"/>
          <a:chOff x="0" y="0"/>
          <a:chExt cx="0" cy="0"/>
        </a:xfrm>
      </p:grpSpPr>
      <p:sp>
        <p:nvSpPr>
          <p:cNvPr id="66" name="PlaceHolder 1"/>
          <p:cNvSpPr>
            <a:spLocks noGrp="1"/>
          </p:cNvSpPr>
          <p:nvPr>
            <p:ph type="title"/>
          </p:nvPr>
        </p:nvSpPr>
        <p:spPr>
          <a:xfrm>
            <a:off x="457200" y="273600"/>
            <a:ext cx="8229240" cy="1145160"/>
          </a:xfrm>
          <a:prstGeom prst="rect">
            <a:avLst/>
          </a:prstGeom>
        </p:spPr>
        <p:txBody>
          <a:bodyPr lIns="0" tIns="0" rIns="0" bIns="0" anchor="ctr"/>
          <a:lstStyle/>
          <a:p>
            <a:pPr algn="ctr"/>
            <a:endParaRPr/>
          </a:p>
        </p:txBody>
      </p:sp>
      <p:sp>
        <p:nvSpPr>
          <p:cNvPr id="67" name="PlaceHolder 2"/>
          <p:cNvSpPr>
            <a:spLocks noGrp="1"/>
          </p:cNvSpPr>
          <p:nvPr>
            <p:ph type="body"/>
          </p:nvPr>
        </p:nvSpPr>
        <p:spPr>
          <a:xfrm>
            <a:off x="457200" y="1604520"/>
            <a:ext cx="4015800" cy="1896840"/>
          </a:xfrm>
          <a:prstGeom prst="rect">
            <a:avLst/>
          </a:prstGeom>
        </p:spPr>
        <p:txBody>
          <a:bodyPr lIns="0" tIns="0" rIns="0" bIns="0"/>
          <a:lstStyle/>
          <a:p>
            <a:endParaRPr/>
          </a:p>
        </p:txBody>
      </p:sp>
      <p:sp>
        <p:nvSpPr>
          <p:cNvPr id="68" name="PlaceHolder 3"/>
          <p:cNvSpPr>
            <a:spLocks noGrp="1"/>
          </p:cNvSpPr>
          <p:nvPr>
            <p:ph type="body"/>
          </p:nvPr>
        </p:nvSpPr>
        <p:spPr>
          <a:xfrm>
            <a:off x="4674240" y="1604520"/>
            <a:ext cx="4015800" cy="1896840"/>
          </a:xfrm>
          <a:prstGeom prst="rect">
            <a:avLst/>
          </a:prstGeom>
        </p:spPr>
        <p:txBody>
          <a:bodyPr lIns="0" tIns="0" rIns="0" bIns="0"/>
          <a:lstStyle/>
          <a:p>
            <a:endParaRPr/>
          </a:p>
        </p:txBody>
      </p:sp>
      <p:sp>
        <p:nvSpPr>
          <p:cNvPr id="69" name="PlaceHolder 4"/>
          <p:cNvSpPr>
            <a:spLocks noGrp="1"/>
          </p:cNvSpPr>
          <p:nvPr>
            <p:ph type="body"/>
          </p:nvPr>
        </p:nvSpPr>
        <p:spPr>
          <a:xfrm>
            <a:off x="4674240" y="3682080"/>
            <a:ext cx="4015800" cy="1896840"/>
          </a:xfrm>
          <a:prstGeom prst="rect">
            <a:avLst/>
          </a:prstGeom>
        </p:spPr>
        <p:txBody>
          <a:bodyPr lIns="0" tIns="0" rIns="0" bIns="0"/>
          <a:lstStyle/>
          <a:p>
            <a:endParaRPr/>
          </a:p>
        </p:txBody>
      </p:sp>
      <p:sp>
        <p:nvSpPr>
          <p:cNvPr id="70" name="PlaceHolder 5"/>
          <p:cNvSpPr>
            <a:spLocks noGrp="1"/>
          </p:cNvSpPr>
          <p:nvPr>
            <p:ph type="body"/>
          </p:nvPr>
        </p:nvSpPr>
        <p:spPr>
          <a:xfrm>
            <a:off x="457200" y="3682080"/>
            <a:ext cx="4015800" cy="1896840"/>
          </a:xfrm>
          <a:prstGeom prst="rect">
            <a:avLst/>
          </a:prstGeom>
        </p:spPr>
        <p:txBody>
          <a:bodyPr lIns="0" tIns="0" rIns="0" bIns="0"/>
          <a:lstStyle/>
          <a:p>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Title, 6 Content">
    <p:spTree>
      <p:nvGrpSpPr>
        <p:cNvPr id="1" name=""/>
        <p:cNvGrpSpPr/>
        <p:nvPr/>
      </p:nvGrpSpPr>
      <p:grpSpPr>
        <a:xfrm>
          <a:off x="0" y="0"/>
          <a:ext cx="0" cy="0"/>
          <a:chOff x="0" y="0"/>
          <a:chExt cx="0" cy="0"/>
        </a:xfrm>
      </p:grpSpPr>
      <p:sp>
        <p:nvSpPr>
          <p:cNvPr id="71" name="PlaceHolder 1"/>
          <p:cNvSpPr>
            <a:spLocks noGrp="1"/>
          </p:cNvSpPr>
          <p:nvPr>
            <p:ph type="title"/>
          </p:nvPr>
        </p:nvSpPr>
        <p:spPr>
          <a:xfrm>
            <a:off x="457200" y="273600"/>
            <a:ext cx="8229240" cy="1145160"/>
          </a:xfrm>
          <a:prstGeom prst="rect">
            <a:avLst/>
          </a:prstGeom>
        </p:spPr>
        <p:txBody>
          <a:bodyPr lIns="0" tIns="0" rIns="0" bIns="0" anchor="ctr"/>
          <a:lstStyle/>
          <a:p>
            <a:pPr algn="ctr"/>
            <a:endParaRPr/>
          </a:p>
        </p:txBody>
      </p:sp>
      <p:sp>
        <p:nvSpPr>
          <p:cNvPr id="72" name="PlaceHolder 2"/>
          <p:cNvSpPr>
            <a:spLocks noGrp="1"/>
          </p:cNvSpPr>
          <p:nvPr>
            <p:ph type="body"/>
          </p:nvPr>
        </p:nvSpPr>
        <p:spPr>
          <a:xfrm>
            <a:off x="457200" y="1604520"/>
            <a:ext cx="8229240" cy="3977280"/>
          </a:xfrm>
          <a:prstGeom prst="rect">
            <a:avLst/>
          </a:prstGeom>
        </p:spPr>
        <p:txBody>
          <a:bodyPr lIns="0" tIns="0" rIns="0" bIns="0"/>
          <a:lstStyle/>
          <a:p>
            <a:endParaRPr/>
          </a:p>
        </p:txBody>
      </p:sp>
      <p:sp>
        <p:nvSpPr>
          <p:cNvPr id="73" name="PlaceHolder 3"/>
          <p:cNvSpPr>
            <a:spLocks noGrp="1"/>
          </p:cNvSpPr>
          <p:nvPr>
            <p:ph type="body"/>
          </p:nvPr>
        </p:nvSpPr>
        <p:spPr>
          <a:xfrm>
            <a:off x="457200" y="1604520"/>
            <a:ext cx="8229240" cy="3977280"/>
          </a:xfrm>
          <a:prstGeom prst="rect">
            <a:avLst/>
          </a:prstGeom>
        </p:spPr>
        <p:txBody>
          <a:bodyPr lIns="0" tIns="0" rIns="0" bIns="0"/>
          <a:lstStyle/>
          <a:p>
            <a:endParaRPr/>
          </a:p>
        </p:txBody>
      </p:sp>
      <p:pic>
        <p:nvPicPr>
          <p:cNvPr id="74" name="Picture 73"/>
          <p:cNvPicPr/>
          <p:nvPr/>
        </p:nvPicPr>
        <p:blipFill>
          <a:blip r:embed="rId2"/>
          <a:stretch>
            <a:fillRect/>
          </a:stretch>
        </p:blipFill>
        <p:spPr>
          <a:xfrm>
            <a:off x="2079000" y="1604520"/>
            <a:ext cx="4984920" cy="3977280"/>
          </a:xfrm>
          <a:prstGeom prst="rect">
            <a:avLst/>
          </a:prstGeom>
          <a:ln>
            <a:noFill/>
          </a:ln>
        </p:spPr>
      </p:pic>
      <p:pic>
        <p:nvPicPr>
          <p:cNvPr id="75" name="Picture 74"/>
          <p:cNvPicPr/>
          <p:nvPr/>
        </p:nvPicPr>
        <p:blipFill>
          <a:blip r:embed="rId2"/>
          <a:stretch>
            <a:fillRect/>
          </a:stretch>
        </p:blipFill>
        <p:spPr>
          <a:xfrm>
            <a:off x="2079000" y="1604520"/>
            <a:ext cx="4984920" cy="3977280"/>
          </a:xfrm>
          <a:prstGeom prst="rect">
            <a:avLst/>
          </a:prstGeom>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6" name="PlaceHolder 1"/>
          <p:cNvSpPr>
            <a:spLocks noGrp="1"/>
          </p:cNvSpPr>
          <p:nvPr>
            <p:ph type="title"/>
          </p:nvPr>
        </p:nvSpPr>
        <p:spPr>
          <a:xfrm>
            <a:off x="457200" y="273600"/>
            <a:ext cx="8229240" cy="1145160"/>
          </a:xfrm>
          <a:prstGeom prst="rect">
            <a:avLst/>
          </a:prstGeom>
        </p:spPr>
        <p:txBody>
          <a:bodyPr lIns="0" tIns="0" rIns="0" bIns="0" anchor="ctr"/>
          <a:lstStyle/>
          <a:p>
            <a:pPr algn="ctr"/>
            <a:endParaRPr/>
          </a:p>
        </p:txBody>
      </p:sp>
      <p:sp>
        <p:nvSpPr>
          <p:cNvPr id="7" name="PlaceHolder 2"/>
          <p:cNvSpPr>
            <a:spLocks noGrp="1"/>
          </p:cNvSpPr>
          <p:nvPr>
            <p:ph type="body"/>
          </p:nvPr>
        </p:nvSpPr>
        <p:spPr>
          <a:xfrm>
            <a:off x="457200" y="1604520"/>
            <a:ext cx="8229240" cy="3977280"/>
          </a:xfrm>
          <a:prstGeom prst="rect">
            <a:avLst/>
          </a:prstGeom>
        </p:spPr>
        <p:txBody>
          <a:bodyPr lIns="0" tIns="0" rIns="0" bIns="0"/>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itle, 2 Content">
    <p:spTree>
      <p:nvGrpSpPr>
        <p:cNvPr id="1" name=""/>
        <p:cNvGrpSpPr/>
        <p:nvPr/>
      </p:nvGrpSpPr>
      <p:grpSpPr>
        <a:xfrm>
          <a:off x="0" y="0"/>
          <a:ext cx="0" cy="0"/>
          <a:chOff x="0" y="0"/>
          <a:chExt cx="0" cy="0"/>
        </a:xfrm>
      </p:grpSpPr>
      <p:sp>
        <p:nvSpPr>
          <p:cNvPr id="8" name="PlaceHolder 1"/>
          <p:cNvSpPr>
            <a:spLocks noGrp="1"/>
          </p:cNvSpPr>
          <p:nvPr>
            <p:ph type="title"/>
          </p:nvPr>
        </p:nvSpPr>
        <p:spPr>
          <a:xfrm>
            <a:off x="457200" y="273600"/>
            <a:ext cx="8229240" cy="1145160"/>
          </a:xfrm>
          <a:prstGeom prst="rect">
            <a:avLst/>
          </a:prstGeom>
        </p:spPr>
        <p:txBody>
          <a:bodyPr lIns="0" tIns="0" rIns="0" bIns="0" anchor="ctr"/>
          <a:lstStyle/>
          <a:p>
            <a:pPr algn="ctr"/>
            <a:endParaRPr/>
          </a:p>
        </p:txBody>
      </p:sp>
      <p:sp>
        <p:nvSpPr>
          <p:cNvPr id="9" name="PlaceHolder 2"/>
          <p:cNvSpPr>
            <a:spLocks noGrp="1"/>
          </p:cNvSpPr>
          <p:nvPr>
            <p:ph type="body"/>
          </p:nvPr>
        </p:nvSpPr>
        <p:spPr>
          <a:xfrm>
            <a:off x="457200" y="1604520"/>
            <a:ext cx="4015800" cy="3977280"/>
          </a:xfrm>
          <a:prstGeom prst="rect">
            <a:avLst/>
          </a:prstGeom>
        </p:spPr>
        <p:txBody>
          <a:bodyPr lIns="0" tIns="0" rIns="0" bIns="0"/>
          <a:lstStyle/>
          <a:p>
            <a:endParaRPr/>
          </a:p>
        </p:txBody>
      </p:sp>
      <p:sp>
        <p:nvSpPr>
          <p:cNvPr id="10" name="PlaceHolder 3"/>
          <p:cNvSpPr>
            <a:spLocks noGrp="1"/>
          </p:cNvSpPr>
          <p:nvPr>
            <p:ph type="body"/>
          </p:nvPr>
        </p:nvSpPr>
        <p:spPr>
          <a:xfrm>
            <a:off x="4674240" y="1604520"/>
            <a:ext cx="4015800" cy="3977280"/>
          </a:xfrm>
          <a:prstGeom prst="rect">
            <a:avLst/>
          </a:prstGeom>
        </p:spPr>
        <p:txBody>
          <a:bodyPr lIns="0" tIns="0" rIns="0" bIns="0"/>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11" name="PlaceHolder 1"/>
          <p:cNvSpPr>
            <a:spLocks noGrp="1"/>
          </p:cNvSpPr>
          <p:nvPr>
            <p:ph type="title"/>
          </p:nvPr>
        </p:nvSpPr>
        <p:spPr>
          <a:xfrm>
            <a:off x="457200" y="273600"/>
            <a:ext cx="8229240" cy="1145160"/>
          </a:xfrm>
          <a:prstGeom prst="rect">
            <a:avLst/>
          </a:prstGeom>
        </p:spPr>
        <p:txBody>
          <a:bodyPr lIns="0" tIns="0" rIns="0" bIns="0" anchor="ctr"/>
          <a:lstStyle/>
          <a:p>
            <a:pPr algn="ctr"/>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Only" preserve="1">
  <p:cSld name="Centered Text">
    <p:spTree>
      <p:nvGrpSpPr>
        <p:cNvPr id="1" name=""/>
        <p:cNvGrpSpPr/>
        <p:nvPr/>
      </p:nvGrpSpPr>
      <p:grpSpPr>
        <a:xfrm>
          <a:off x="0" y="0"/>
          <a:ext cx="0" cy="0"/>
          <a:chOff x="0" y="0"/>
          <a:chExt cx="0" cy="0"/>
        </a:xfrm>
      </p:grpSpPr>
      <p:sp>
        <p:nvSpPr>
          <p:cNvPr id="12" name="PlaceHolder 1"/>
          <p:cNvSpPr>
            <a:spLocks noGrp="1"/>
          </p:cNvSpPr>
          <p:nvPr>
            <p:ph type="subTitle"/>
          </p:nvPr>
        </p:nvSpPr>
        <p:spPr>
          <a:xfrm>
            <a:off x="457200" y="273600"/>
            <a:ext cx="8229240" cy="5308200"/>
          </a:xfrm>
          <a:prstGeom prst="rect">
            <a:avLst/>
          </a:prstGeom>
        </p:spPr>
        <p:txBody>
          <a:bodyPr lIns="0" tIns="0" rIns="0" bIns="0" anchor="ctr"/>
          <a:lstStyle/>
          <a:p>
            <a:pPr algn="ctr"/>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13" name="PlaceHolder 1"/>
          <p:cNvSpPr>
            <a:spLocks noGrp="1"/>
          </p:cNvSpPr>
          <p:nvPr>
            <p:ph type="title"/>
          </p:nvPr>
        </p:nvSpPr>
        <p:spPr>
          <a:xfrm>
            <a:off x="457200" y="273600"/>
            <a:ext cx="8229240" cy="1145160"/>
          </a:xfrm>
          <a:prstGeom prst="rect">
            <a:avLst/>
          </a:prstGeom>
        </p:spPr>
        <p:txBody>
          <a:bodyPr lIns="0" tIns="0" rIns="0" bIns="0" anchor="ctr"/>
          <a:lstStyle/>
          <a:p>
            <a:pPr algn="ctr"/>
            <a:endParaRPr/>
          </a:p>
        </p:txBody>
      </p:sp>
      <p:sp>
        <p:nvSpPr>
          <p:cNvPr id="14" name="PlaceHolder 2"/>
          <p:cNvSpPr>
            <a:spLocks noGrp="1"/>
          </p:cNvSpPr>
          <p:nvPr>
            <p:ph type="body"/>
          </p:nvPr>
        </p:nvSpPr>
        <p:spPr>
          <a:xfrm>
            <a:off x="457200" y="1604520"/>
            <a:ext cx="4015800" cy="1896840"/>
          </a:xfrm>
          <a:prstGeom prst="rect">
            <a:avLst/>
          </a:prstGeom>
        </p:spPr>
        <p:txBody>
          <a:bodyPr lIns="0" tIns="0" rIns="0" bIns="0"/>
          <a:lstStyle/>
          <a:p>
            <a:endParaRPr/>
          </a:p>
        </p:txBody>
      </p:sp>
      <p:sp>
        <p:nvSpPr>
          <p:cNvPr id="15" name="PlaceHolder 3"/>
          <p:cNvSpPr>
            <a:spLocks noGrp="1"/>
          </p:cNvSpPr>
          <p:nvPr>
            <p:ph type="body"/>
          </p:nvPr>
        </p:nvSpPr>
        <p:spPr>
          <a:xfrm>
            <a:off x="457200" y="3682080"/>
            <a:ext cx="4015800" cy="1896840"/>
          </a:xfrm>
          <a:prstGeom prst="rect">
            <a:avLst/>
          </a:prstGeom>
        </p:spPr>
        <p:txBody>
          <a:bodyPr lIns="0" tIns="0" rIns="0" bIns="0"/>
          <a:lstStyle/>
          <a:p>
            <a:endParaRPr/>
          </a:p>
        </p:txBody>
      </p:sp>
      <p:sp>
        <p:nvSpPr>
          <p:cNvPr id="16" name="PlaceHolder 4"/>
          <p:cNvSpPr>
            <a:spLocks noGrp="1"/>
          </p:cNvSpPr>
          <p:nvPr>
            <p:ph type="body"/>
          </p:nvPr>
        </p:nvSpPr>
        <p:spPr>
          <a:xfrm>
            <a:off x="4674240" y="1604520"/>
            <a:ext cx="4015800" cy="3977280"/>
          </a:xfrm>
          <a:prstGeom prst="rect">
            <a:avLst/>
          </a:prstGeom>
        </p:spPr>
        <p:txBody>
          <a:bodyPr lIns="0" tIns="0" rIns="0" bIns="0"/>
          <a:lstStyle/>
          <a:p>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17" name="PlaceHolder 1"/>
          <p:cNvSpPr>
            <a:spLocks noGrp="1"/>
          </p:cNvSpPr>
          <p:nvPr>
            <p:ph type="title"/>
          </p:nvPr>
        </p:nvSpPr>
        <p:spPr>
          <a:xfrm>
            <a:off x="457200" y="273600"/>
            <a:ext cx="8229240" cy="1145160"/>
          </a:xfrm>
          <a:prstGeom prst="rect">
            <a:avLst/>
          </a:prstGeom>
        </p:spPr>
        <p:txBody>
          <a:bodyPr lIns="0" tIns="0" rIns="0" bIns="0" anchor="ctr"/>
          <a:lstStyle/>
          <a:p>
            <a:pPr algn="ctr"/>
            <a:endParaRPr/>
          </a:p>
        </p:txBody>
      </p:sp>
      <p:sp>
        <p:nvSpPr>
          <p:cNvPr id="18" name="PlaceHolder 2"/>
          <p:cNvSpPr>
            <a:spLocks noGrp="1"/>
          </p:cNvSpPr>
          <p:nvPr>
            <p:ph type="body"/>
          </p:nvPr>
        </p:nvSpPr>
        <p:spPr>
          <a:xfrm>
            <a:off x="457200" y="1604520"/>
            <a:ext cx="4015800" cy="3977280"/>
          </a:xfrm>
          <a:prstGeom prst="rect">
            <a:avLst/>
          </a:prstGeom>
        </p:spPr>
        <p:txBody>
          <a:bodyPr lIns="0" tIns="0" rIns="0" bIns="0"/>
          <a:lstStyle/>
          <a:p>
            <a:endParaRPr/>
          </a:p>
        </p:txBody>
      </p:sp>
      <p:sp>
        <p:nvSpPr>
          <p:cNvPr id="19" name="PlaceHolder 3"/>
          <p:cNvSpPr>
            <a:spLocks noGrp="1"/>
          </p:cNvSpPr>
          <p:nvPr>
            <p:ph type="body"/>
          </p:nvPr>
        </p:nvSpPr>
        <p:spPr>
          <a:xfrm>
            <a:off x="4674240" y="1604520"/>
            <a:ext cx="4015800" cy="1896840"/>
          </a:xfrm>
          <a:prstGeom prst="rect">
            <a:avLst/>
          </a:prstGeom>
        </p:spPr>
        <p:txBody>
          <a:bodyPr lIns="0" tIns="0" rIns="0" bIns="0"/>
          <a:lstStyle/>
          <a:p>
            <a:endParaRPr/>
          </a:p>
        </p:txBody>
      </p:sp>
      <p:sp>
        <p:nvSpPr>
          <p:cNvPr id="20" name="PlaceHolder 4"/>
          <p:cNvSpPr>
            <a:spLocks noGrp="1"/>
          </p:cNvSpPr>
          <p:nvPr>
            <p:ph type="body"/>
          </p:nvPr>
        </p:nvSpPr>
        <p:spPr>
          <a:xfrm>
            <a:off x="4674240" y="3682080"/>
            <a:ext cx="4015800" cy="1896840"/>
          </a:xfrm>
          <a:prstGeom prst="rect">
            <a:avLst/>
          </a:prstGeom>
        </p:spPr>
        <p:txBody>
          <a:bodyPr lIns="0" tIns="0" rIns="0" bIns="0"/>
          <a:lstStyle/>
          <a:p>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OverTx" preserve="1">
  <p:cSld name="Title, 2 Content over Content">
    <p:spTree>
      <p:nvGrpSpPr>
        <p:cNvPr id="1" name=""/>
        <p:cNvGrpSpPr/>
        <p:nvPr/>
      </p:nvGrpSpPr>
      <p:grpSpPr>
        <a:xfrm>
          <a:off x="0" y="0"/>
          <a:ext cx="0" cy="0"/>
          <a:chOff x="0" y="0"/>
          <a:chExt cx="0" cy="0"/>
        </a:xfrm>
      </p:grpSpPr>
      <p:sp>
        <p:nvSpPr>
          <p:cNvPr id="21" name="PlaceHolder 1"/>
          <p:cNvSpPr>
            <a:spLocks noGrp="1"/>
          </p:cNvSpPr>
          <p:nvPr>
            <p:ph type="title"/>
          </p:nvPr>
        </p:nvSpPr>
        <p:spPr>
          <a:xfrm>
            <a:off x="457200" y="273600"/>
            <a:ext cx="8229240" cy="1145160"/>
          </a:xfrm>
          <a:prstGeom prst="rect">
            <a:avLst/>
          </a:prstGeom>
        </p:spPr>
        <p:txBody>
          <a:bodyPr lIns="0" tIns="0" rIns="0" bIns="0" anchor="ctr"/>
          <a:lstStyle/>
          <a:p>
            <a:pPr algn="ctr"/>
            <a:endParaRPr/>
          </a:p>
        </p:txBody>
      </p:sp>
      <p:sp>
        <p:nvSpPr>
          <p:cNvPr id="22" name="PlaceHolder 2"/>
          <p:cNvSpPr>
            <a:spLocks noGrp="1"/>
          </p:cNvSpPr>
          <p:nvPr>
            <p:ph type="body"/>
          </p:nvPr>
        </p:nvSpPr>
        <p:spPr>
          <a:xfrm>
            <a:off x="457200" y="1604520"/>
            <a:ext cx="4015800" cy="1896840"/>
          </a:xfrm>
          <a:prstGeom prst="rect">
            <a:avLst/>
          </a:prstGeom>
        </p:spPr>
        <p:txBody>
          <a:bodyPr lIns="0" tIns="0" rIns="0" bIns="0"/>
          <a:lstStyle/>
          <a:p>
            <a:endParaRPr/>
          </a:p>
        </p:txBody>
      </p:sp>
      <p:sp>
        <p:nvSpPr>
          <p:cNvPr id="23" name="PlaceHolder 3"/>
          <p:cNvSpPr>
            <a:spLocks noGrp="1"/>
          </p:cNvSpPr>
          <p:nvPr>
            <p:ph type="body"/>
          </p:nvPr>
        </p:nvSpPr>
        <p:spPr>
          <a:xfrm>
            <a:off x="4674240" y="1604520"/>
            <a:ext cx="4015800" cy="1896840"/>
          </a:xfrm>
          <a:prstGeom prst="rect">
            <a:avLst/>
          </a:prstGeom>
        </p:spPr>
        <p:txBody>
          <a:bodyPr lIns="0" tIns="0" rIns="0" bIns="0"/>
          <a:lstStyle/>
          <a:p>
            <a:endParaRPr/>
          </a:p>
        </p:txBody>
      </p:sp>
      <p:sp>
        <p:nvSpPr>
          <p:cNvPr id="24" name="PlaceHolder 4"/>
          <p:cNvSpPr>
            <a:spLocks noGrp="1"/>
          </p:cNvSpPr>
          <p:nvPr>
            <p:ph type="body"/>
          </p:nvPr>
        </p:nvSpPr>
        <p:spPr>
          <a:xfrm>
            <a:off x="457200" y="3682080"/>
            <a:ext cx="8229240" cy="1896840"/>
          </a:xfrm>
          <a:prstGeom prst="rect">
            <a:avLst/>
          </a:prstGeom>
        </p:spPr>
        <p:txBody>
          <a:bodyPr lIns="0" tIns="0" rIns="0" bIns="0"/>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3.xml"/><Relationship Id="rId12" Type="http://schemas.openxmlformats.org/officeDocument/2006/relationships/slideLayout" Target="../slideLayouts/slideLayout24.xml"/><Relationship Id="rId13" Type="http://schemas.openxmlformats.org/officeDocument/2006/relationships/theme" Target="../theme/theme2.xml"/><Relationship Id="rId1" Type="http://schemas.openxmlformats.org/officeDocument/2006/relationships/slideLayout" Target="../slideLayouts/slideLayout13.xml"/><Relationship Id="rId2" Type="http://schemas.openxmlformats.org/officeDocument/2006/relationships/slideLayout" Target="../slideLayouts/slideLayout14.xml"/><Relationship Id="rId3" Type="http://schemas.openxmlformats.org/officeDocument/2006/relationships/slideLayout" Target="../slideLayouts/slideLayout15.xml"/><Relationship Id="rId4" Type="http://schemas.openxmlformats.org/officeDocument/2006/relationships/slideLayout" Target="../slideLayouts/slideLayout16.xml"/><Relationship Id="rId5" Type="http://schemas.openxmlformats.org/officeDocument/2006/relationships/slideLayout" Target="../slideLayouts/slideLayout17.xml"/><Relationship Id="rId6" Type="http://schemas.openxmlformats.org/officeDocument/2006/relationships/slideLayout" Target="../slideLayouts/slideLayout18.xml"/><Relationship Id="rId7" Type="http://schemas.openxmlformats.org/officeDocument/2006/relationships/slideLayout" Target="../slideLayouts/slideLayout19.xml"/><Relationship Id="rId8" Type="http://schemas.openxmlformats.org/officeDocument/2006/relationships/slideLayout" Target="../slideLayouts/slideLayout20.xml"/><Relationship Id="rId9" Type="http://schemas.openxmlformats.org/officeDocument/2006/relationships/slideLayout" Target="../slideLayouts/slideLayout21.xml"/><Relationship Id="rId10"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 name="CustomShape 1"/>
          <p:cNvSpPr/>
          <p:nvPr/>
        </p:nvSpPr>
        <p:spPr>
          <a:xfrm>
            <a:off x="0" y="1428840"/>
            <a:ext cx="9128880" cy="70560"/>
          </a:xfrm>
          <a:prstGeom prst="rect">
            <a:avLst/>
          </a:prstGeom>
          <a:solidFill>
            <a:srgbClr val="376092"/>
          </a:solidFill>
          <a:ln w="9360">
            <a:noFill/>
          </a:ln>
        </p:spPr>
      </p:sp>
      <p:sp>
        <p:nvSpPr>
          <p:cNvPr id="5" name="CustomShape 2"/>
          <p:cNvSpPr/>
          <p:nvPr/>
        </p:nvSpPr>
        <p:spPr>
          <a:xfrm>
            <a:off x="0" y="1539720"/>
            <a:ext cx="9128880" cy="37440"/>
          </a:xfrm>
          <a:prstGeom prst="rect">
            <a:avLst/>
          </a:prstGeom>
          <a:solidFill>
            <a:srgbClr val="95B3D7"/>
          </a:solidFill>
          <a:ln w="9360">
            <a:noFill/>
          </a:ln>
        </p:spPr>
      </p:sp>
      <p:sp>
        <p:nvSpPr>
          <p:cNvPr id="2" name="PlaceHolder 3"/>
          <p:cNvSpPr>
            <a:spLocks noGrp="1"/>
          </p:cNvSpPr>
          <p:nvPr>
            <p:ph type="title"/>
          </p:nvPr>
        </p:nvSpPr>
        <p:spPr>
          <a:xfrm>
            <a:off x="457200" y="273600"/>
            <a:ext cx="8229240" cy="1144800"/>
          </a:xfrm>
          <a:prstGeom prst="rect">
            <a:avLst/>
          </a:prstGeom>
        </p:spPr>
        <p:txBody>
          <a:bodyPr lIns="0" tIns="0" rIns="0" bIns="0" anchor="ctr"/>
          <a:lstStyle/>
          <a:p>
            <a:pPr algn="ctr"/>
            <a:r>
              <a:rPr lang="en-US" sz="4400">
                <a:latin typeface="Arial"/>
              </a:rPr>
              <a:t>Click to edit the title text format</a:t>
            </a:r>
            <a:endParaRPr/>
          </a:p>
        </p:txBody>
      </p:sp>
      <p:sp>
        <p:nvSpPr>
          <p:cNvPr id="3" name="PlaceHolder 4"/>
          <p:cNvSpPr>
            <a:spLocks noGrp="1"/>
          </p:cNvSpPr>
          <p:nvPr>
            <p:ph type="body"/>
          </p:nvPr>
        </p:nvSpPr>
        <p:spPr>
          <a:xfrm>
            <a:off x="457200" y="1604520"/>
            <a:ext cx="8229240" cy="3977280"/>
          </a:xfrm>
          <a:prstGeom prst="rect">
            <a:avLst/>
          </a:prstGeom>
        </p:spPr>
        <p:txBody>
          <a:bodyPr lIns="0" tIns="0" rIns="0" bIns="0"/>
          <a:lstStyle/>
          <a:p>
            <a:pPr>
              <a:buSzPct val="45000"/>
              <a:buFont typeface="StarSymbol"/>
              <a:buChar char=""/>
            </a:pPr>
            <a:r>
              <a:rPr lang="en-US" sz="3200">
                <a:latin typeface="Arial"/>
              </a:rPr>
              <a:t>Click to edit the outline text format</a:t>
            </a:r>
            <a:endParaRPr/>
          </a:p>
          <a:p>
            <a:pPr lvl="1">
              <a:buSzPct val="75000"/>
              <a:buFont typeface="StarSymbol"/>
              <a:buChar char=""/>
            </a:pPr>
            <a:r>
              <a:rPr lang="en-US" sz="2800">
                <a:latin typeface="Arial"/>
              </a:rPr>
              <a:t>Second Outline Level</a:t>
            </a:r>
            <a:endParaRPr/>
          </a:p>
          <a:p>
            <a:pPr lvl="2">
              <a:buSzPct val="45000"/>
              <a:buFont typeface="StarSymbol"/>
              <a:buChar char=""/>
            </a:pPr>
            <a:r>
              <a:rPr lang="en-US" sz="2400">
                <a:latin typeface="Arial"/>
              </a:rPr>
              <a:t>Third Outline Level</a:t>
            </a:r>
            <a:endParaRPr/>
          </a:p>
          <a:p>
            <a:pPr lvl="3">
              <a:buSzPct val="75000"/>
              <a:buFont typeface="StarSymbol"/>
              <a:buChar char=""/>
            </a:pPr>
            <a:r>
              <a:rPr lang="en-US" sz="2000">
                <a:latin typeface="Arial"/>
              </a:rPr>
              <a:t>Fourth Outline Level</a:t>
            </a:r>
            <a:endParaRPr/>
          </a:p>
          <a:p>
            <a:pPr lvl="4">
              <a:buSzPct val="45000"/>
              <a:buFont typeface="StarSymbol"/>
              <a:buChar char=""/>
            </a:pPr>
            <a:r>
              <a:rPr lang="en-US" sz="2000">
                <a:latin typeface="Arial"/>
              </a:rPr>
              <a:t>Fifth Outline Level</a:t>
            </a:r>
            <a:endParaRPr/>
          </a:p>
          <a:p>
            <a:pPr lvl="5">
              <a:buSzPct val="45000"/>
              <a:buFont typeface="StarSymbol"/>
              <a:buChar char=""/>
            </a:pPr>
            <a:r>
              <a:rPr lang="en-US" sz="2000">
                <a:latin typeface="Arial"/>
              </a:rPr>
              <a:t>Sixth Outline Level</a:t>
            </a:r>
            <a:endParaRPr/>
          </a:p>
          <a:p>
            <a:pPr lvl="6">
              <a:buSzPct val="45000"/>
              <a:buFont typeface="StarSymbol"/>
              <a:buChar char=""/>
            </a:pPr>
            <a:r>
              <a:rPr lang="en-US" sz="2000">
                <a:latin typeface="Arial"/>
              </a:rPr>
              <a:t>Seventh Outline Level</a:t>
            </a:r>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p:bodyStyle/>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8" name="CustomShape 1"/>
          <p:cNvSpPr/>
          <p:nvPr/>
        </p:nvSpPr>
        <p:spPr>
          <a:xfrm>
            <a:off x="0" y="1428840"/>
            <a:ext cx="9128880" cy="70560"/>
          </a:xfrm>
          <a:prstGeom prst="rect">
            <a:avLst/>
          </a:prstGeom>
          <a:solidFill>
            <a:srgbClr val="376092"/>
          </a:solidFill>
          <a:ln w="9360">
            <a:noFill/>
          </a:ln>
        </p:spPr>
      </p:sp>
      <p:sp>
        <p:nvSpPr>
          <p:cNvPr id="39" name="CustomShape 2"/>
          <p:cNvSpPr/>
          <p:nvPr/>
        </p:nvSpPr>
        <p:spPr>
          <a:xfrm>
            <a:off x="0" y="1539720"/>
            <a:ext cx="9128880" cy="37440"/>
          </a:xfrm>
          <a:prstGeom prst="rect">
            <a:avLst/>
          </a:prstGeom>
          <a:solidFill>
            <a:srgbClr val="95B3D7"/>
          </a:solidFill>
          <a:ln w="9360">
            <a:noFill/>
          </a:ln>
        </p:spPr>
      </p:sp>
      <p:sp>
        <p:nvSpPr>
          <p:cNvPr id="40" name="PlaceHolder 3"/>
          <p:cNvSpPr>
            <a:spLocks noGrp="1"/>
          </p:cNvSpPr>
          <p:nvPr>
            <p:ph type="title"/>
          </p:nvPr>
        </p:nvSpPr>
        <p:spPr>
          <a:xfrm>
            <a:off x="457200" y="273600"/>
            <a:ext cx="8229240" cy="1144800"/>
          </a:xfrm>
          <a:prstGeom prst="rect">
            <a:avLst/>
          </a:prstGeom>
        </p:spPr>
        <p:txBody>
          <a:bodyPr lIns="0" tIns="0" rIns="0" bIns="0" anchor="ctr"/>
          <a:lstStyle/>
          <a:p>
            <a:pPr algn="ctr"/>
            <a:r>
              <a:rPr lang="en-US" sz="4400">
                <a:latin typeface="Arial"/>
              </a:rPr>
              <a:t>Click to edit the title text format</a:t>
            </a:r>
            <a:endParaRPr/>
          </a:p>
        </p:txBody>
      </p:sp>
      <p:sp>
        <p:nvSpPr>
          <p:cNvPr id="41" name="PlaceHolder 4"/>
          <p:cNvSpPr>
            <a:spLocks noGrp="1"/>
          </p:cNvSpPr>
          <p:nvPr>
            <p:ph type="body"/>
          </p:nvPr>
        </p:nvSpPr>
        <p:spPr>
          <a:xfrm>
            <a:off x="457200" y="1604520"/>
            <a:ext cx="8229240" cy="3977280"/>
          </a:xfrm>
          <a:prstGeom prst="rect">
            <a:avLst/>
          </a:prstGeom>
        </p:spPr>
        <p:txBody>
          <a:bodyPr lIns="0" tIns="0" rIns="0" bIns="0"/>
          <a:lstStyle/>
          <a:p>
            <a:pPr>
              <a:buSzPct val="45000"/>
              <a:buFont typeface="StarSymbol"/>
              <a:buChar char=""/>
            </a:pPr>
            <a:r>
              <a:rPr lang="en-US" sz="3200">
                <a:latin typeface="Arial"/>
              </a:rPr>
              <a:t>Click to edit the outline text format</a:t>
            </a:r>
            <a:endParaRPr/>
          </a:p>
          <a:p>
            <a:pPr lvl="1">
              <a:buSzPct val="75000"/>
              <a:buFont typeface="StarSymbol"/>
              <a:buChar char=""/>
            </a:pPr>
            <a:r>
              <a:rPr lang="en-US" sz="2800">
                <a:latin typeface="Arial"/>
              </a:rPr>
              <a:t>Second Outline Level</a:t>
            </a:r>
            <a:endParaRPr/>
          </a:p>
          <a:p>
            <a:pPr lvl="2">
              <a:buSzPct val="45000"/>
              <a:buFont typeface="StarSymbol"/>
              <a:buChar char=""/>
            </a:pPr>
            <a:r>
              <a:rPr lang="en-US" sz="2400">
                <a:latin typeface="Arial"/>
              </a:rPr>
              <a:t>Third Outline Level</a:t>
            </a:r>
            <a:endParaRPr/>
          </a:p>
          <a:p>
            <a:pPr lvl="3">
              <a:buSzPct val="75000"/>
              <a:buFont typeface="StarSymbol"/>
              <a:buChar char=""/>
            </a:pPr>
            <a:r>
              <a:rPr lang="en-US" sz="2000">
                <a:latin typeface="Arial"/>
              </a:rPr>
              <a:t>Fourth Outline Level</a:t>
            </a:r>
            <a:endParaRPr/>
          </a:p>
          <a:p>
            <a:pPr lvl="4">
              <a:buSzPct val="45000"/>
              <a:buFont typeface="StarSymbol"/>
              <a:buChar char=""/>
            </a:pPr>
            <a:r>
              <a:rPr lang="en-US" sz="2000">
                <a:latin typeface="Arial"/>
              </a:rPr>
              <a:t>Fifth Outline Level</a:t>
            </a:r>
            <a:endParaRPr/>
          </a:p>
          <a:p>
            <a:pPr lvl="5">
              <a:buSzPct val="45000"/>
              <a:buFont typeface="StarSymbol"/>
              <a:buChar char=""/>
            </a:pPr>
            <a:r>
              <a:rPr lang="en-US" sz="2000">
                <a:latin typeface="Arial"/>
              </a:rPr>
              <a:t>Sixth Outline Level</a:t>
            </a:r>
            <a:endParaRPr/>
          </a:p>
          <a:p>
            <a:pPr lvl="6">
              <a:buSzPct val="45000"/>
              <a:buFont typeface="StarSymbol"/>
              <a:buChar char=""/>
            </a:pPr>
            <a:r>
              <a:rPr lang="en-US" sz="2000">
                <a:latin typeface="Arial"/>
              </a:rPr>
              <a:t>Seventh Outline Level</a:t>
            </a:r>
            <a:endParaRPr/>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Lst>
  <p:txStyles>
    <p:titleStyle/>
    <p:bodyStyle/>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4.png"/></Relationships>
</file>

<file path=ppt/slides/_rels/slide11.xml.rels><?xml version="1.0" encoding="UTF-8" standalone="yes"?>
<Relationships xmlns="http://schemas.openxmlformats.org/package/2006/relationships"><Relationship Id="rId11" Type="http://schemas.openxmlformats.org/officeDocument/2006/relationships/image" Target="../media/image14.jpeg"/><Relationship Id="rId12" Type="http://schemas.openxmlformats.org/officeDocument/2006/relationships/image" Target="../media/image15.jpeg"/><Relationship Id="rId13" Type="http://schemas.openxmlformats.org/officeDocument/2006/relationships/image" Target="../media/image16.jpeg"/><Relationship Id="rId14" Type="http://schemas.openxmlformats.org/officeDocument/2006/relationships/image" Target="../media/image17.jpeg"/><Relationship Id="rId15" Type="http://schemas.openxmlformats.org/officeDocument/2006/relationships/image" Target="../media/image18.jpeg"/><Relationship Id="rId1" Type="http://schemas.openxmlformats.org/officeDocument/2006/relationships/slideLayout" Target="../slideLayouts/slideLayout13.xml"/><Relationship Id="rId2" Type="http://schemas.openxmlformats.org/officeDocument/2006/relationships/image" Target="../media/image5.jpeg"/><Relationship Id="rId3" Type="http://schemas.openxmlformats.org/officeDocument/2006/relationships/image" Target="../media/image6.jpeg"/><Relationship Id="rId4" Type="http://schemas.openxmlformats.org/officeDocument/2006/relationships/image" Target="../media/image7.jpeg"/><Relationship Id="rId5" Type="http://schemas.openxmlformats.org/officeDocument/2006/relationships/image" Target="../media/image8.jpeg"/><Relationship Id="rId6" Type="http://schemas.openxmlformats.org/officeDocument/2006/relationships/image" Target="../media/image9.jpeg"/><Relationship Id="rId7" Type="http://schemas.openxmlformats.org/officeDocument/2006/relationships/image" Target="../media/image10.jpeg"/><Relationship Id="rId8" Type="http://schemas.openxmlformats.org/officeDocument/2006/relationships/image" Target="../media/image11.jpeg"/><Relationship Id="rId9" Type="http://schemas.openxmlformats.org/officeDocument/2006/relationships/image" Target="../media/image12.jpeg"/><Relationship Id="rId10" Type="http://schemas.openxmlformats.org/officeDocument/2006/relationships/image" Target="../media/image13.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3" Type="http://schemas.openxmlformats.org/officeDocument/2006/relationships/hyperlink" Target="http://www.evo-ed.org/Pages/Primates/index.html" TargetMode="External"/><Relationship Id="rId4" Type="http://schemas.openxmlformats.org/officeDocument/2006/relationships/image" Target="../media/image19.png"/><Relationship Id="rId5" Type="http://schemas.openxmlformats.org/officeDocument/2006/relationships/image" Target="../media/image20.png"/><Relationship Id="rId1" Type="http://schemas.openxmlformats.org/officeDocument/2006/relationships/slideLayout" Target="../slideLayouts/slideLayout16.xml"/><Relationship Id="rId2" Type="http://schemas.openxmlformats.org/officeDocument/2006/relationships/notesSlide" Target="../notesSlides/notesSlide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6.xml"/><Relationship Id="rId3" Type="http://schemas.openxmlformats.org/officeDocument/2006/relationships/image" Target="../media/image21.png"/></Relationships>
</file>

<file path=ppt/slides/_rels/slide15.xml.rels><?xml version="1.0" encoding="UTF-8" standalone="yes"?>
<Relationships xmlns="http://schemas.openxmlformats.org/package/2006/relationships"><Relationship Id="rId3" Type="http://schemas.openxmlformats.org/officeDocument/2006/relationships/image" Target="../media/image22.png"/><Relationship Id="rId4" Type="http://schemas.openxmlformats.org/officeDocument/2006/relationships/image" Target="../media/image23.jpeg"/><Relationship Id="rId1" Type="http://schemas.openxmlformats.org/officeDocument/2006/relationships/slideLayout" Target="../slideLayouts/slideLayout16.xml"/><Relationship Id="rId2" Type="http://schemas.openxmlformats.org/officeDocument/2006/relationships/notesSlide" Target="../notesSlides/notesSlide7.xml"/></Relationships>
</file>

<file path=ppt/slides/_rels/slide16.xml.rels><?xml version="1.0" encoding="UTF-8" standalone="yes"?>
<Relationships xmlns="http://schemas.openxmlformats.org/package/2006/relationships"><Relationship Id="rId3" Type="http://schemas.openxmlformats.org/officeDocument/2006/relationships/image" Target="../media/image24.png"/><Relationship Id="rId4" Type="http://schemas.openxmlformats.org/officeDocument/2006/relationships/image" Target="../media/image25.png"/><Relationship Id="rId1" Type="http://schemas.openxmlformats.org/officeDocument/2006/relationships/slideLayout" Target="../slideLayouts/slideLayout16.xml"/><Relationship Id="rId2" Type="http://schemas.openxmlformats.org/officeDocument/2006/relationships/notesSlide" Target="../notesSlides/notesSlide8.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9.xml"/><Relationship Id="rId3" Type="http://schemas.openxmlformats.org/officeDocument/2006/relationships/image" Target="../media/image26.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0.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image" Target="../media/image27.png"/><Relationship Id="rId3" Type="http://schemas.openxmlformats.org/officeDocument/2006/relationships/image" Target="../media/image28.jpeg"/></Relationships>
</file>

<file path=ppt/slides/_rels/slide24.xml.rels><?xml version="1.0" encoding="UTF-8" standalone="yes"?>
<Relationships xmlns="http://schemas.openxmlformats.org/package/2006/relationships"><Relationship Id="rId3" Type="http://schemas.openxmlformats.org/officeDocument/2006/relationships/image" Target="../media/image29.jpeg"/><Relationship Id="rId4" Type="http://schemas.openxmlformats.org/officeDocument/2006/relationships/image" Target="../media/image30.jpeg"/><Relationship Id="rId5" Type="http://schemas.openxmlformats.org/officeDocument/2006/relationships/image" Target="../media/image31.jpeg"/><Relationship Id="rId6" Type="http://schemas.openxmlformats.org/officeDocument/2006/relationships/image" Target="../media/image32.jpeg"/><Relationship Id="rId7" Type="http://schemas.openxmlformats.org/officeDocument/2006/relationships/image" Target="../media/image33.jpeg"/><Relationship Id="rId8" Type="http://schemas.openxmlformats.org/officeDocument/2006/relationships/image" Target="../media/image34.jpeg"/><Relationship Id="rId9" Type="http://schemas.openxmlformats.org/officeDocument/2006/relationships/image" Target="../media/image35.jpeg"/><Relationship Id="rId10" Type="http://schemas.openxmlformats.org/officeDocument/2006/relationships/image" Target="../media/image36.jpeg"/><Relationship Id="rId1" Type="http://schemas.openxmlformats.org/officeDocument/2006/relationships/slideLayout" Target="../slideLayouts/slideLayout16.xml"/><Relationship Id="rId2" Type="http://schemas.openxmlformats.org/officeDocument/2006/relationships/notesSlide" Target="../notesSlides/notesSlide1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hyperlink" Target="http://dx.doi.org/10.1098/rspb.2016.0067" TargetMode="Externa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16.xml"/><Relationship Id="rId3" Type="http://schemas.openxmlformats.org/officeDocument/2006/relationships/image" Target="../media/image37.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image" Target="../media/image38.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image" Target="../media/image39.png"/><Relationship Id="rId3" Type="http://schemas.openxmlformats.org/officeDocument/2006/relationships/image" Target="../media/image40.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image" Target="../media/image41.png"/><Relationship Id="rId3" Type="http://schemas.openxmlformats.org/officeDocument/2006/relationships/image" Target="../media/image42.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17.xml"/><Relationship Id="rId3" Type="http://schemas.openxmlformats.org/officeDocument/2006/relationships/image" Target="../media/image26.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image" Target="../media/image43.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image" Target="../media/image44.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image" Target="../media/image45.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image" Target="../media/image46.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hyperlink" Target="http://www.megasoftware.net/" TargetMode="External"/><Relationship Id="rId3" Type="http://schemas.openxmlformats.org/officeDocument/2006/relationships/hyperlink" Target="http://mafft.cbrc.jp/alignment/server/" TargetMode="Externa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image" Target="../media/image47.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image" Target="../media/image48.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image" Target="../media/image47.png"/></Relationships>
</file>

<file path=ppt/slides/_rels/slide43.xml.rels><?xml version="1.0" encoding="UTF-8" standalone="yes"?>
<Relationships xmlns="http://schemas.openxmlformats.org/package/2006/relationships"><Relationship Id="rId3" Type="http://schemas.openxmlformats.org/officeDocument/2006/relationships/hyperlink" Target="http://animaldiversity.org/accounts/Platyrrhini/" TargetMode="External"/><Relationship Id="rId4" Type="http://schemas.openxmlformats.org/officeDocument/2006/relationships/hyperlink" Target="http://animaldiversity.org/accounts/Saguinus/" TargetMode="External"/><Relationship Id="rId5" Type="http://schemas.openxmlformats.org/officeDocument/2006/relationships/hyperlink" Target="http://animaldiversity.org/accounts/Saguinus_labiatus/" TargetMode="External"/><Relationship Id="rId6" Type="http://schemas.openxmlformats.org/officeDocument/2006/relationships/hyperlink" Target="http://animaldiversity.org/accounts/Saguinus_mystax/#4A407231-9062-487A-8817-CE4AFB8024FD" TargetMode="External"/><Relationship Id="rId7" Type="http://schemas.openxmlformats.org/officeDocument/2006/relationships/hyperlink" Target="http://animaldiversity.org/accounts/Saguinus_fuscicollis/" TargetMode="External"/><Relationship Id="rId8" Type="http://schemas.openxmlformats.org/officeDocument/2006/relationships/hyperlink" Target="http://animaldiversity.org/accounts/Saguinus_mystax/#D3C7CC63-EF11-4963-B9A7-55A9BF9A6DA3" TargetMode="External"/><Relationship Id="rId1" Type="http://schemas.openxmlformats.org/officeDocument/2006/relationships/slideLayout" Target="../slideLayouts/slideLayout16.xml"/><Relationship Id="rId2" Type="http://schemas.openxmlformats.org/officeDocument/2006/relationships/hyperlink" Target="http://animaldiversity.org/accounts/Saguinus_mystax/" TargetMode="Externa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image" Target="../media/image49.tiff"/></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hyperlink" Target="http://www.megasoftware.net/" TargetMode="External"/><Relationship Id="rId3" Type="http://schemas.openxmlformats.org/officeDocument/2006/relationships/image" Target="../media/image50.wmf"/></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hyperlink" Target="http://www.phylogeny.fr/" TargetMode="External"/><Relationship Id="rId3" Type="http://schemas.openxmlformats.org/officeDocument/2006/relationships/image" Target="../media/image51.pn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hyperlink" Target="http://mafft.cbrc.jp/alignment/server/" TargetMode="External"/><Relationship Id="rId3" Type="http://schemas.openxmlformats.org/officeDocument/2006/relationships/image" Target="../media/image52.pn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hyperlink" Target="http://www.caseitproject.org/mobile/" TargetMode="External"/></Relationships>
</file>

<file path=ppt/slides/_rels/slide6.xml.rels><?xml version="1.0" encoding="UTF-8" standalone="yes"?>
<Relationships xmlns="http://schemas.openxmlformats.org/package/2006/relationships"><Relationship Id="rId3" Type="http://schemas.openxmlformats.org/officeDocument/2006/relationships/hyperlink" Target="http://www.caseitproject.org/" TargetMode="External"/><Relationship Id="rId4" Type="http://schemas.openxmlformats.org/officeDocument/2006/relationships/hyperlink" Target="http://sciencecasenet.org/" TargetMode="External"/><Relationship Id="rId5" Type="http://schemas.openxmlformats.org/officeDocument/2006/relationships/image" Target="../media/image3.png"/><Relationship Id="rId1" Type="http://schemas.openxmlformats.org/officeDocument/2006/relationships/slideLayout" Target="../slideLayouts/slideLayout13.xml"/><Relationship Id="rId2" Type="http://schemas.openxmlformats.org/officeDocument/2006/relationships/notesSlide" Target="../notesSlides/notesSlide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 name="CustomShape 1"/>
          <p:cNvSpPr/>
          <p:nvPr/>
        </p:nvSpPr>
        <p:spPr>
          <a:xfrm>
            <a:off x="198720" y="182880"/>
            <a:ext cx="8762400" cy="761400"/>
          </a:xfrm>
          <a:prstGeom prst="rect">
            <a:avLst/>
          </a:prstGeom>
          <a:noFill/>
          <a:ln>
            <a:noFill/>
          </a:ln>
        </p:spPr>
        <p:txBody>
          <a:bodyPr lIns="90360" tIns="44280" rIns="90360" bIns="44280" anchor="b"/>
          <a:lstStyle/>
          <a:p>
            <a:pPr algn="ctr">
              <a:lnSpc>
                <a:spcPct val="100000"/>
              </a:lnSpc>
            </a:pPr>
            <a:r>
              <a:rPr lang="en-US" sz="2400" b="1" dirty="0">
                <a:solidFill>
                  <a:srgbClr val="376092"/>
                </a:solidFill>
                <a:latin typeface="Calibri"/>
              </a:rPr>
              <a:t>Case </a:t>
            </a:r>
            <a:r>
              <a:rPr lang="en-US" sz="2400" b="1" dirty="0" smtClean="0">
                <a:solidFill>
                  <a:srgbClr val="376092"/>
                </a:solidFill>
                <a:latin typeface="Calibri"/>
              </a:rPr>
              <a:t>It:</a:t>
            </a:r>
            <a:r>
              <a:rPr lang="en-US" sz="2400" b="1" dirty="0">
                <a:solidFill>
                  <a:srgbClr val="376092"/>
                </a:solidFill>
                <a:latin typeface="Calibri"/>
              </a:rPr>
              <a:t>  </a:t>
            </a:r>
            <a:r>
              <a:rPr lang="en-US" sz="2400" b="1" dirty="0" smtClean="0">
                <a:solidFill>
                  <a:srgbClr val="376092"/>
                </a:solidFill>
                <a:latin typeface="Calibri"/>
              </a:rPr>
              <a:t>An Effective Tool </a:t>
            </a:r>
            <a:r>
              <a:rPr lang="en-US" sz="2400" b="1" dirty="0">
                <a:solidFill>
                  <a:srgbClr val="376092"/>
                </a:solidFill>
                <a:latin typeface="Calibri"/>
              </a:rPr>
              <a:t>for Case-based Learning and Undergraduate Research in Molecular Biology</a:t>
            </a:r>
            <a:endParaRPr dirty="0"/>
          </a:p>
        </p:txBody>
      </p:sp>
      <p:sp>
        <p:nvSpPr>
          <p:cNvPr id="196" name="CustomShape 2"/>
          <p:cNvSpPr/>
          <p:nvPr/>
        </p:nvSpPr>
        <p:spPr>
          <a:xfrm>
            <a:off x="457200" y="990720"/>
            <a:ext cx="8305200" cy="745560"/>
          </a:xfrm>
          <a:prstGeom prst="rect">
            <a:avLst/>
          </a:prstGeom>
          <a:noFill/>
          <a:ln>
            <a:noFill/>
          </a:ln>
        </p:spPr>
        <p:txBody>
          <a:bodyPr lIns="90360" tIns="44280" rIns="90360" bIns="44280"/>
          <a:lstStyle/>
          <a:p>
            <a:pPr algn="ctr">
              <a:lnSpc>
                <a:spcPct val="90000"/>
              </a:lnSpc>
            </a:pPr>
            <a:r>
              <a:rPr lang="en-US" dirty="0">
                <a:solidFill>
                  <a:srgbClr val="376092"/>
                </a:solidFill>
                <a:latin typeface="Calibri"/>
              </a:rPr>
              <a:t>Mark Bergland and Karen </a:t>
            </a:r>
            <a:r>
              <a:rPr lang="en-US" dirty="0" err="1">
                <a:solidFill>
                  <a:srgbClr val="376092"/>
                </a:solidFill>
                <a:latin typeface="Calibri"/>
              </a:rPr>
              <a:t>Klyczek</a:t>
            </a:r>
            <a:r>
              <a:rPr lang="en-US" dirty="0">
                <a:solidFill>
                  <a:srgbClr val="376092"/>
                </a:solidFill>
                <a:latin typeface="Calibri"/>
              </a:rPr>
              <a:t>, University of Wisconsin-River Falls</a:t>
            </a:r>
            <a:endParaRPr dirty="0"/>
          </a:p>
          <a:p>
            <a:pPr algn="ctr">
              <a:lnSpc>
                <a:spcPct val="90000"/>
              </a:lnSpc>
            </a:pPr>
            <a:endParaRPr dirty="0"/>
          </a:p>
          <a:p>
            <a:pPr algn="ctr">
              <a:lnSpc>
                <a:spcPct val="90000"/>
              </a:lnSpc>
            </a:pPr>
            <a:r>
              <a:rPr lang="en-US" sz="1600" b="1" dirty="0">
                <a:solidFill>
                  <a:srgbClr val="254061"/>
                </a:solidFill>
                <a:latin typeface="Calibri"/>
              </a:rPr>
              <a:t> </a:t>
            </a:r>
            <a:endParaRPr dirty="0"/>
          </a:p>
        </p:txBody>
      </p:sp>
      <p:sp>
        <p:nvSpPr>
          <p:cNvPr id="197" name="CustomShape 3"/>
          <p:cNvSpPr/>
          <p:nvPr/>
        </p:nvSpPr>
        <p:spPr>
          <a:xfrm>
            <a:off x="2322000" y="6400800"/>
            <a:ext cx="4879080" cy="336960"/>
          </a:xfrm>
          <a:prstGeom prst="rect">
            <a:avLst/>
          </a:prstGeom>
          <a:noFill/>
          <a:ln w="9360">
            <a:noFill/>
          </a:ln>
        </p:spPr>
        <p:txBody>
          <a:bodyPr wrap="none" lIns="90000" tIns="46800" rIns="90000" bIns="46800"/>
          <a:lstStyle/>
          <a:p>
            <a:pPr>
              <a:lnSpc>
                <a:spcPct val="100000"/>
              </a:lnSpc>
            </a:pPr>
            <a:r>
              <a:rPr lang="en-US" sz="1600" smtClean="0">
                <a:solidFill>
                  <a:srgbClr val="254061"/>
                </a:solidFill>
                <a:latin typeface="Calibri"/>
                <a:ea typeface="MS Gothic"/>
              </a:rPr>
              <a:t>QUBES workshop, Michigan State University, 2017</a:t>
            </a:r>
            <a:endParaRPr/>
          </a:p>
        </p:txBody>
      </p:sp>
      <p:pic>
        <p:nvPicPr>
          <p:cNvPr id="198" name="Picture 2"/>
          <p:cNvPicPr/>
          <p:nvPr/>
        </p:nvPicPr>
        <p:blipFill>
          <a:blip r:embed="rId3"/>
          <a:stretch>
            <a:fillRect/>
          </a:stretch>
        </p:blipFill>
        <p:spPr>
          <a:xfrm>
            <a:off x="1645200" y="1645920"/>
            <a:ext cx="5943960" cy="4610520"/>
          </a:xfrm>
          <a:prstGeom prst="rect">
            <a:avLst/>
          </a:prstGeom>
          <a:ln>
            <a:noFill/>
          </a:ln>
        </p:spPr>
      </p:pic>
    </p:spTree>
  </p:cSld>
  <p:clrMapOvr>
    <a:masterClrMapping/>
  </p:clrMapOvr>
  <p:timing>
    <p:tnLst>
      <p:par>
        <p:cTn id="1" dur="indefinite" restart="never" nodeType="tmRoot">
          <p:childTnLst>
            <p:seq>
              <p:cTn id="2" dur="indefinite" nodeType="mainSeq"/>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2" name="Picture 2"/>
          <p:cNvPicPr/>
          <p:nvPr/>
        </p:nvPicPr>
        <p:blipFill>
          <a:blip r:embed="rId2"/>
          <a:srcRect t="10695"/>
          <a:stretch>
            <a:fillRect/>
          </a:stretch>
        </p:blipFill>
        <p:spPr>
          <a:xfrm>
            <a:off x="0" y="1523880"/>
            <a:ext cx="8847000" cy="3618720"/>
          </a:xfrm>
          <a:prstGeom prst="rect">
            <a:avLst/>
          </a:prstGeom>
          <a:ln>
            <a:noFill/>
          </a:ln>
        </p:spPr>
      </p:pic>
      <p:sp>
        <p:nvSpPr>
          <p:cNvPr id="213" name="CustomShape 1"/>
          <p:cNvSpPr/>
          <p:nvPr/>
        </p:nvSpPr>
        <p:spPr>
          <a:xfrm>
            <a:off x="533520" y="838080"/>
            <a:ext cx="8228880" cy="455760"/>
          </a:xfrm>
          <a:prstGeom prst="rect">
            <a:avLst/>
          </a:prstGeom>
          <a:noFill/>
          <a:ln>
            <a:noFill/>
          </a:ln>
        </p:spPr>
        <p:txBody>
          <a:bodyPr lIns="90000" tIns="45000" rIns="90000" bIns="45000"/>
          <a:lstStyle/>
          <a:p>
            <a:pPr>
              <a:lnSpc>
                <a:spcPct val="100000"/>
              </a:lnSpc>
            </a:pPr>
            <a:r>
              <a:rPr lang="en-US" sz="2400">
                <a:solidFill>
                  <a:srgbClr val="000000"/>
                </a:solidFill>
                <a:latin typeface="Calibri"/>
                <a:ea typeface="MS Gothic"/>
              </a:rPr>
              <a:t>Abrogate lab gel            Abrogate virtual gel       Bxb1 virtual gel</a:t>
            </a:r>
            <a:endParaRPr/>
          </a:p>
        </p:txBody>
      </p:sp>
      <p:sp>
        <p:nvSpPr>
          <p:cNvPr id="214" name="CustomShape 2"/>
          <p:cNvSpPr/>
          <p:nvPr/>
        </p:nvSpPr>
        <p:spPr>
          <a:xfrm>
            <a:off x="304920" y="5786640"/>
            <a:ext cx="8609760" cy="455760"/>
          </a:xfrm>
          <a:prstGeom prst="rect">
            <a:avLst/>
          </a:prstGeom>
          <a:noFill/>
          <a:ln>
            <a:noFill/>
          </a:ln>
        </p:spPr>
        <p:txBody>
          <a:bodyPr lIns="90000" tIns="45000" rIns="90000" bIns="45000"/>
          <a:lstStyle/>
          <a:p>
            <a:pPr>
              <a:lnSpc>
                <a:spcPct val="100000"/>
              </a:lnSpc>
            </a:pPr>
            <a:r>
              <a:rPr lang="en-US" sz="2400">
                <a:solidFill>
                  <a:srgbClr val="000000"/>
                </a:solidFill>
                <a:latin typeface="Calibri"/>
                <a:ea typeface="MS Gothic"/>
              </a:rPr>
              <a:t>L=1 kb ladder; U=undigested; B=BamHI; C=ClaI;  E=EcoRI  H=HindIII</a:t>
            </a:r>
            <a:endParaRPr/>
          </a:p>
        </p:txBody>
      </p:sp>
    </p:spTree>
    <p:extLst>
      <p:ext uri="{BB962C8B-B14F-4D97-AF65-F5344CB8AC3E}">
        <p14:creationId xmlns:p14="http://schemas.microsoft.com/office/powerpoint/2010/main" val="1999667261"/>
      </p:ext>
    </p:extLst>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FFFFF">
            <a:alpha val="2000"/>
          </a:srgbClr>
        </a:solidFill>
        <a:effectLst/>
      </p:bgPr>
    </p:bg>
    <p:spTree>
      <p:nvGrpSpPr>
        <p:cNvPr id="1" name=""/>
        <p:cNvGrpSpPr/>
        <p:nvPr/>
      </p:nvGrpSpPr>
      <p:grpSpPr>
        <a:xfrm>
          <a:off x="0" y="0"/>
          <a:ext cx="0" cy="0"/>
          <a:chOff x="0" y="0"/>
          <a:chExt cx="0" cy="0"/>
        </a:xfrm>
      </p:grpSpPr>
      <p:pic>
        <p:nvPicPr>
          <p:cNvPr id="215" name="Picture 3"/>
          <p:cNvPicPr/>
          <p:nvPr/>
        </p:nvPicPr>
        <p:blipFill>
          <a:blip r:embed="rId2"/>
          <a:srcRect l="7029" r="37101" b="42671"/>
          <a:stretch>
            <a:fillRect/>
          </a:stretch>
        </p:blipFill>
        <p:spPr>
          <a:xfrm rot="5400000">
            <a:off x="-96120" y="1316160"/>
            <a:ext cx="2022480" cy="1218600"/>
          </a:xfrm>
          <a:prstGeom prst="rect">
            <a:avLst/>
          </a:prstGeom>
          <a:ln>
            <a:noFill/>
          </a:ln>
        </p:spPr>
      </p:pic>
      <p:sp>
        <p:nvSpPr>
          <p:cNvPr id="216" name="CustomShape 1"/>
          <p:cNvSpPr/>
          <p:nvPr/>
        </p:nvSpPr>
        <p:spPr>
          <a:xfrm>
            <a:off x="390600" y="609480"/>
            <a:ext cx="990000" cy="303120"/>
          </a:xfrm>
          <a:prstGeom prst="rect">
            <a:avLst/>
          </a:prstGeom>
          <a:noFill/>
          <a:ln>
            <a:noFill/>
          </a:ln>
        </p:spPr>
        <p:txBody>
          <a:bodyPr wrap="none" lIns="90000" tIns="45000" rIns="90000" bIns="45000"/>
          <a:lstStyle/>
          <a:p>
            <a:pPr>
              <a:lnSpc>
                <a:spcPct val="100000"/>
              </a:lnSpc>
            </a:pPr>
            <a:r>
              <a:rPr lang="en-US" sz="1400">
                <a:solidFill>
                  <a:srgbClr val="000000"/>
                </a:solidFill>
                <a:latin typeface="Times New Roman"/>
                <a:ea typeface="MS Gothic"/>
              </a:rPr>
              <a:t>A1 Perseus</a:t>
            </a:r>
            <a:endParaRPr/>
          </a:p>
        </p:txBody>
      </p:sp>
      <p:sp>
        <p:nvSpPr>
          <p:cNvPr id="217" name="CustomShape 2"/>
          <p:cNvSpPr/>
          <p:nvPr/>
        </p:nvSpPr>
        <p:spPr>
          <a:xfrm>
            <a:off x="4162680" y="638280"/>
            <a:ext cx="1023480" cy="303120"/>
          </a:xfrm>
          <a:prstGeom prst="rect">
            <a:avLst/>
          </a:prstGeom>
          <a:noFill/>
          <a:ln>
            <a:noFill/>
          </a:ln>
        </p:spPr>
        <p:txBody>
          <a:bodyPr wrap="none" lIns="90000" tIns="45000" rIns="90000" bIns="45000"/>
          <a:lstStyle/>
          <a:p>
            <a:pPr>
              <a:lnSpc>
                <a:spcPct val="100000"/>
              </a:lnSpc>
            </a:pPr>
            <a:r>
              <a:rPr lang="en-US" sz="1400">
                <a:solidFill>
                  <a:srgbClr val="000000"/>
                </a:solidFill>
                <a:latin typeface="Times New Roman"/>
                <a:ea typeface="MS Gothic"/>
              </a:rPr>
              <a:t>A3 JHC117</a:t>
            </a:r>
            <a:endParaRPr/>
          </a:p>
        </p:txBody>
      </p:sp>
      <p:pic>
        <p:nvPicPr>
          <p:cNvPr id="218" name="Picture 13"/>
          <p:cNvPicPr/>
          <p:nvPr/>
        </p:nvPicPr>
        <p:blipFill>
          <a:blip r:embed="rId3"/>
          <a:srcRect l="7029" r="37101" b="42671"/>
          <a:stretch>
            <a:fillRect/>
          </a:stretch>
        </p:blipFill>
        <p:spPr>
          <a:xfrm rot="5400000">
            <a:off x="3646440" y="1325520"/>
            <a:ext cx="2022480" cy="1218600"/>
          </a:xfrm>
          <a:prstGeom prst="rect">
            <a:avLst/>
          </a:prstGeom>
          <a:ln>
            <a:noFill/>
          </a:ln>
        </p:spPr>
      </p:pic>
      <p:sp>
        <p:nvSpPr>
          <p:cNvPr id="219" name="CustomShape 3"/>
          <p:cNvSpPr/>
          <p:nvPr/>
        </p:nvSpPr>
        <p:spPr>
          <a:xfrm>
            <a:off x="2831760" y="609480"/>
            <a:ext cx="1134720" cy="303120"/>
          </a:xfrm>
          <a:prstGeom prst="rect">
            <a:avLst/>
          </a:prstGeom>
          <a:noFill/>
          <a:ln>
            <a:noFill/>
          </a:ln>
        </p:spPr>
        <p:txBody>
          <a:bodyPr wrap="none" lIns="90000" tIns="45000" rIns="90000" bIns="45000"/>
          <a:lstStyle/>
          <a:p>
            <a:pPr>
              <a:lnSpc>
                <a:spcPct val="100000"/>
              </a:lnSpc>
            </a:pPr>
            <a:r>
              <a:rPr lang="en-US" sz="1400">
                <a:solidFill>
                  <a:srgbClr val="000000"/>
                </a:solidFill>
                <a:latin typeface="Times New Roman"/>
                <a:ea typeface="MS Gothic"/>
              </a:rPr>
              <a:t>A2 SemperFi</a:t>
            </a:r>
            <a:endParaRPr/>
          </a:p>
        </p:txBody>
      </p:sp>
      <p:pic>
        <p:nvPicPr>
          <p:cNvPr id="220" name="Picture 22"/>
          <p:cNvPicPr/>
          <p:nvPr/>
        </p:nvPicPr>
        <p:blipFill>
          <a:blip r:embed="rId4"/>
          <a:srcRect l="7151" r="32683" b="41449"/>
          <a:stretch>
            <a:fillRect/>
          </a:stretch>
        </p:blipFill>
        <p:spPr>
          <a:xfrm rot="5400000">
            <a:off x="2387520" y="1346400"/>
            <a:ext cx="2018520" cy="1153080"/>
          </a:xfrm>
          <a:prstGeom prst="rect">
            <a:avLst/>
          </a:prstGeom>
          <a:ln>
            <a:noFill/>
          </a:ln>
        </p:spPr>
      </p:pic>
      <p:sp>
        <p:nvSpPr>
          <p:cNvPr id="221" name="CustomShape 4"/>
          <p:cNvSpPr/>
          <p:nvPr/>
        </p:nvSpPr>
        <p:spPr>
          <a:xfrm>
            <a:off x="1610280" y="609480"/>
            <a:ext cx="1099800" cy="303120"/>
          </a:xfrm>
          <a:prstGeom prst="rect">
            <a:avLst/>
          </a:prstGeom>
          <a:noFill/>
          <a:ln>
            <a:noFill/>
          </a:ln>
        </p:spPr>
        <p:txBody>
          <a:bodyPr wrap="none" lIns="90000" tIns="45000" rIns="90000" bIns="45000"/>
          <a:lstStyle/>
          <a:p>
            <a:pPr>
              <a:lnSpc>
                <a:spcPct val="100000"/>
              </a:lnSpc>
            </a:pPr>
            <a:r>
              <a:rPr lang="en-US" sz="1400">
                <a:solidFill>
                  <a:srgbClr val="000000"/>
                </a:solidFill>
                <a:latin typeface="Times New Roman"/>
                <a:ea typeface="MS Gothic"/>
              </a:rPr>
              <a:t>A1 Abrogate</a:t>
            </a:r>
            <a:endParaRPr/>
          </a:p>
        </p:txBody>
      </p:sp>
      <p:pic>
        <p:nvPicPr>
          <p:cNvPr id="222" name="Picture 28"/>
          <p:cNvPicPr/>
          <p:nvPr/>
        </p:nvPicPr>
        <p:blipFill>
          <a:blip r:embed="rId5"/>
          <a:srcRect l="7029" r="29943" b="40228"/>
          <a:stretch>
            <a:fillRect/>
          </a:stretch>
        </p:blipFill>
        <p:spPr>
          <a:xfrm rot="5400000">
            <a:off x="1153440" y="1361520"/>
            <a:ext cx="2017800" cy="1123200"/>
          </a:xfrm>
          <a:prstGeom prst="rect">
            <a:avLst/>
          </a:prstGeom>
          <a:ln>
            <a:noFill/>
          </a:ln>
        </p:spPr>
      </p:pic>
      <p:sp>
        <p:nvSpPr>
          <p:cNvPr id="223" name="CustomShape 5"/>
          <p:cNvSpPr/>
          <p:nvPr/>
        </p:nvSpPr>
        <p:spPr>
          <a:xfrm>
            <a:off x="4266720" y="3429000"/>
            <a:ext cx="831600" cy="303120"/>
          </a:xfrm>
          <a:prstGeom prst="rect">
            <a:avLst/>
          </a:prstGeom>
          <a:noFill/>
          <a:ln>
            <a:noFill/>
          </a:ln>
        </p:spPr>
        <p:txBody>
          <a:bodyPr wrap="none" lIns="90000" tIns="45000" rIns="90000" bIns="45000"/>
          <a:lstStyle/>
          <a:p>
            <a:pPr>
              <a:lnSpc>
                <a:spcPct val="100000"/>
              </a:lnSpc>
            </a:pPr>
            <a:r>
              <a:rPr lang="en-US" sz="1400">
                <a:solidFill>
                  <a:srgbClr val="000000"/>
                </a:solidFill>
                <a:latin typeface="Times New Roman"/>
                <a:ea typeface="MS Gothic"/>
              </a:rPr>
              <a:t>A8 Astro</a:t>
            </a:r>
            <a:endParaRPr/>
          </a:p>
        </p:txBody>
      </p:sp>
      <p:pic>
        <p:nvPicPr>
          <p:cNvPr id="224" name="Picture 30"/>
          <p:cNvPicPr/>
          <p:nvPr/>
        </p:nvPicPr>
        <p:blipFill>
          <a:blip r:embed="rId6"/>
          <a:srcRect l="7029" r="32805" b="40228"/>
          <a:stretch>
            <a:fillRect/>
          </a:stretch>
        </p:blipFill>
        <p:spPr>
          <a:xfrm rot="5400000">
            <a:off x="3577320" y="4186440"/>
            <a:ext cx="2171160" cy="1266120"/>
          </a:xfrm>
          <a:prstGeom prst="rect">
            <a:avLst/>
          </a:prstGeom>
          <a:ln>
            <a:noFill/>
          </a:ln>
        </p:spPr>
      </p:pic>
      <p:sp>
        <p:nvSpPr>
          <p:cNvPr id="225" name="CustomShape 6"/>
          <p:cNvSpPr/>
          <p:nvPr/>
        </p:nvSpPr>
        <p:spPr>
          <a:xfrm>
            <a:off x="5481000" y="628560"/>
            <a:ext cx="1080000" cy="516240"/>
          </a:xfrm>
          <a:prstGeom prst="rect">
            <a:avLst/>
          </a:prstGeom>
          <a:noFill/>
          <a:ln>
            <a:noFill/>
          </a:ln>
        </p:spPr>
        <p:txBody>
          <a:bodyPr wrap="none" lIns="90000" tIns="45000" rIns="90000" bIns="45000"/>
          <a:lstStyle/>
          <a:p>
            <a:pPr>
              <a:lnSpc>
                <a:spcPct val="100000"/>
              </a:lnSpc>
            </a:pPr>
            <a:r>
              <a:rPr lang="en-US" sz="1400">
                <a:solidFill>
                  <a:srgbClr val="000000"/>
                </a:solidFill>
                <a:latin typeface="Times New Roman"/>
                <a:ea typeface="MS Gothic"/>
              </a:rPr>
              <a:t>A3 Rockstar</a:t>
            </a:r>
            <a:endParaRPr/>
          </a:p>
          <a:p>
            <a:pPr>
              <a:lnSpc>
                <a:spcPct val="100000"/>
              </a:lnSpc>
            </a:pPr>
            <a:endParaRPr/>
          </a:p>
        </p:txBody>
      </p:sp>
      <p:pic>
        <p:nvPicPr>
          <p:cNvPr id="226" name="Picture 24"/>
          <p:cNvPicPr/>
          <p:nvPr/>
        </p:nvPicPr>
        <p:blipFill>
          <a:blip r:embed="rId7"/>
          <a:srcRect l="7029" r="32805" b="42671"/>
          <a:stretch>
            <a:fillRect/>
          </a:stretch>
        </p:blipFill>
        <p:spPr>
          <a:xfrm rot="5400000">
            <a:off x="4960800" y="1364040"/>
            <a:ext cx="2041920" cy="1142280"/>
          </a:xfrm>
          <a:prstGeom prst="rect">
            <a:avLst/>
          </a:prstGeom>
          <a:ln>
            <a:noFill/>
          </a:ln>
        </p:spPr>
      </p:pic>
      <p:sp>
        <p:nvSpPr>
          <p:cNvPr id="227" name="CustomShape 7"/>
          <p:cNvSpPr/>
          <p:nvPr/>
        </p:nvSpPr>
        <p:spPr>
          <a:xfrm>
            <a:off x="6669720" y="638280"/>
            <a:ext cx="1070640" cy="303120"/>
          </a:xfrm>
          <a:prstGeom prst="rect">
            <a:avLst/>
          </a:prstGeom>
          <a:noFill/>
          <a:ln>
            <a:noFill/>
          </a:ln>
        </p:spPr>
        <p:txBody>
          <a:bodyPr wrap="none" lIns="90000" tIns="45000" rIns="90000" bIns="45000"/>
          <a:lstStyle/>
          <a:p>
            <a:pPr>
              <a:lnSpc>
                <a:spcPct val="100000"/>
              </a:lnSpc>
            </a:pPr>
            <a:r>
              <a:rPr lang="en-US" sz="1400">
                <a:solidFill>
                  <a:srgbClr val="000000"/>
                </a:solidFill>
                <a:latin typeface="Times New Roman"/>
                <a:ea typeface="MS Gothic"/>
              </a:rPr>
              <a:t>A4  MeeZee</a:t>
            </a:r>
            <a:endParaRPr/>
          </a:p>
        </p:txBody>
      </p:sp>
      <p:pic>
        <p:nvPicPr>
          <p:cNvPr id="228" name="Picture 27"/>
          <p:cNvPicPr/>
          <p:nvPr/>
        </p:nvPicPr>
        <p:blipFill>
          <a:blip r:embed="rId8"/>
          <a:srcRect l="7029" r="32805" b="42671"/>
          <a:stretch>
            <a:fillRect/>
          </a:stretch>
        </p:blipFill>
        <p:spPr>
          <a:xfrm rot="5400000">
            <a:off x="6180120" y="1364040"/>
            <a:ext cx="2041920" cy="1142280"/>
          </a:xfrm>
          <a:prstGeom prst="rect">
            <a:avLst/>
          </a:prstGeom>
          <a:ln>
            <a:noFill/>
          </a:ln>
        </p:spPr>
      </p:pic>
      <p:sp>
        <p:nvSpPr>
          <p:cNvPr id="229" name="CustomShape 8"/>
          <p:cNvSpPr/>
          <p:nvPr/>
        </p:nvSpPr>
        <p:spPr>
          <a:xfrm>
            <a:off x="7848720" y="657360"/>
            <a:ext cx="1080000" cy="303120"/>
          </a:xfrm>
          <a:prstGeom prst="rect">
            <a:avLst/>
          </a:prstGeom>
          <a:noFill/>
          <a:ln>
            <a:noFill/>
          </a:ln>
        </p:spPr>
        <p:txBody>
          <a:bodyPr wrap="none" lIns="90000" tIns="45000" rIns="90000" bIns="45000"/>
          <a:lstStyle/>
          <a:p>
            <a:pPr>
              <a:lnSpc>
                <a:spcPct val="100000"/>
              </a:lnSpc>
            </a:pPr>
            <a:r>
              <a:rPr lang="en-US" sz="1400">
                <a:solidFill>
                  <a:srgbClr val="000000"/>
                </a:solidFill>
                <a:latin typeface="Times New Roman"/>
                <a:ea typeface="MS Gothic"/>
              </a:rPr>
              <a:t>A4 Dhanush</a:t>
            </a:r>
            <a:endParaRPr/>
          </a:p>
        </p:txBody>
      </p:sp>
      <p:pic>
        <p:nvPicPr>
          <p:cNvPr id="230" name="Picture 35"/>
          <p:cNvPicPr/>
          <p:nvPr/>
        </p:nvPicPr>
        <p:blipFill>
          <a:blip r:embed="rId9"/>
          <a:srcRect l="7029" r="34239" b="42671"/>
          <a:stretch>
            <a:fillRect/>
          </a:stretch>
        </p:blipFill>
        <p:spPr>
          <a:xfrm rot="5400000">
            <a:off x="7417080" y="1365480"/>
            <a:ext cx="1980360" cy="1134720"/>
          </a:xfrm>
          <a:prstGeom prst="rect">
            <a:avLst/>
          </a:prstGeom>
          <a:ln>
            <a:noFill/>
          </a:ln>
        </p:spPr>
      </p:pic>
      <p:sp>
        <p:nvSpPr>
          <p:cNvPr id="231" name="CustomShape 9"/>
          <p:cNvSpPr/>
          <p:nvPr/>
        </p:nvSpPr>
        <p:spPr>
          <a:xfrm>
            <a:off x="390240" y="3429000"/>
            <a:ext cx="820800" cy="303120"/>
          </a:xfrm>
          <a:prstGeom prst="rect">
            <a:avLst/>
          </a:prstGeom>
          <a:noFill/>
          <a:ln>
            <a:noFill/>
          </a:ln>
        </p:spPr>
        <p:txBody>
          <a:bodyPr wrap="none" lIns="90000" tIns="45000" rIns="90000" bIns="45000"/>
          <a:lstStyle/>
          <a:p>
            <a:pPr>
              <a:lnSpc>
                <a:spcPct val="100000"/>
              </a:lnSpc>
            </a:pPr>
            <a:r>
              <a:rPr lang="en-US" sz="1400">
                <a:solidFill>
                  <a:srgbClr val="000000"/>
                </a:solidFill>
                <a:latin typeface="Times New Roman"/>
                <a:ea typeface="MS Gothic"/>
              </a:rPr>
              <a:t>A5 Cuco</a:t>
            </a:r>
            <a:endParaRPr/>
          </a:p>
        </p:txBody>
      </p:sp>
      <p:pic>
        <p:nvPicPr>
          <p:cNvPr id="232" name="Picture 37"/>
          <p:cNvPicPr/>
          <p:nvPr/>
        </p:nvPicPr>
        <p:blipFill>
          <a:blip r:embed="rId10"/>
          <a:srcRect l="7029" r="31371" b="42671"/>
          <a:stretch>
            <a:fillRect/>
          </a:stretch>
        </p:blipFill>
        <p:spPr>
          <a:xfrm rot="5400000">
            <a:off x="-252720" y="4215960"/>
            <a:ext cx="2125440" cy="1161360"/>
          </a:xfrm>
          <a:prstGeom prst="rect">
            <a:avLst/>
          </a:prstGeom>
          <a:ln>
            <a:noFill/>
          </a:ln>
        </p:spPr>
      </p:pic>
      <p:sp>
        <p:nvSpPr>
          <p:cNvPr id="233" name="CustomShape 10"/>
          <p:cNvSpPr/>
          <p:nvPr/>
        </p:nvSpPr>
        <p:spPr>
          <a:xfrm>
            <a:off x="1688400" y="3429000"/>
            <a:ext cx="916920" cy="303120"/>
          </a:xfrm>
          <a:prstGeom prst="rect">
            <a:avLst/>
          </a:prstGeom>
          <a:noFill/>
          <a:ln>
            <a:noFill/>
          </a:ln>
        </p:spPr>
        <p:txBody>
          <a:bodyPr wrap="none" lIns="90000" tIns="45000" rIns="90000" bIns="45000"/>
          <a:lstStyle/>
          <a:p>
            <a:pPr>
              <a:lnSpc>
                <a:spcPct val="100000"/>
              </a:lnSpc>
            </a:pPr>
            <a:r>
              <a:rPr lang="en-US" sz="1400">
                <a:solidFill>
                  <a:srgbClr val="000000"/>
                </a:solidFill>
                <a:latin typeface="Times New Roman"/>
                <a:ea typeface="MS Gothic"/>
              </a:rPr>
              <a:t>A6 McFly</a:t>
            </a:r>
            <a:endParaRPr/>
          </a:p>
        </p:txBody>
      </p:sp>
      <p:pic>
        <p:nvPicPr>
          <p:cNvPr id="234" name="Picture 38"/>
          <p:cNvPicPr/>
          <p:nvPr/>
        </p:nvPicPr>
        <p:blipFill>
          <a:blip r:embed="rId11"/>
          <a:srcRect l="7029" r="29943" b="42671"/>
          <a:stretch>
            <a:fillRect/>
          </a:stretch>
        </p:blipFill>
        <p:spPr>
          <a:xfrm rot="5400000">
            <a:off x="1026000" y="4232520"/>
            <a:ext cx="2139480" cy="1142280"/>
          </a:xfrm>
          <a:prstGeom prst="rect">
            <a:avLst/>
          </a:prstGeom>
          <a:ln>
            <a:noFill/>
          </a:ln>
        </p:spPr>
      </p:pic>
      <p:sp>
        <p:nvSpPr>
          <p:cNvPr id="235" name="CustomShape 11"/>
          <p:cNvSpPr/>
          <p:nvPr/>
        </p:nvSpPr>
        <p:spPr>
          <a:xfrm>
            <a:off x="2906640" y="3429000"/>
            <a:ext cx="1017360" cy="303120"/>
          </a:xfrm>
          <a:prstGeom prst="rect">
            <a:avLst/>
          </a:prstGeom>
          <a:noFill/>
          <a:ln>
            <a:noFill/>
          </a:ln>
        </p:spPr>
        <p:txBody>
          <a:bodyPr wrap="none" lIns="90000" tIns="45000" rIns="90000" bIns="45000"/>
          <a:lstStyle/>
          <a:p>
            <a:pPr>
              <a:lnSpc>
                <a:spcPct val="100000"/>
              </a:lnSpc>
            </a:pPr>
            <a:r>
              <a:rPr lang="en-US" sz="1400">
                <a:solidFill>
                  <a:srgbClr val="000000"/>
                </a:solidFill>
                <a:latin typeface="Times New Roman"/>
                <a:ea typeface="MS Gothic"/>
              </a:rPr>
              <a:t>A7 Timshel</a:t>
            </a:r>
            <a:endParaRPr/>
          </a:p>
        </p:txBody>
      </p:sp>
      <p:pic>
        <p:nvPicPr>
          <p:cNvPr id="236" name="Picture 39"/>
          <p:cNvPicPr/>
          <p:nvPr/>
        </p:nvPicPr>
        <p:blipFill>
          <a:blip r:embed="rId12"/>
          <a:srcRect l="6494" r="29044" b="42671"/>
          <a:stretch>
            <a:fillRect/>
          </a:stretch>
        </p:blipFill>
        <p:spPr>
          <a:xfrm rot="5400000">
            <a:off x="2301480" y="4252320"/>
            <a:ext cx="2169720" cy="1132920"/>
          </a:xfrm>
          <a:prstGeom prst="rect">
            <a:avLst/>
          </a:prstGeom>
          <a:ln>
            <a:noFill/>
          </a:ln>
        </p:spPr>
      </p:pic>
      <p:sp>
        <p:nvSpPr>
          <p:cNvPr id="237" name="CustomShape 12"/>
          <p:cNvSpPr/>
          <p:nvPr/>
        </p:nvSpPr>
        <p:spPr>
          <a:xfrm>
            <a:off x="5346360" y="3429000"/>
            <a:ext cx="1095120" cy="303120"/>
          </a:xfrm>
          <a:prstGeom prst="rect">
            <a:avLst/>
          </a:prstGeom>
          <a:noFill/>
          <a:ln>
            <a:noFill/>
          </a:ln>
        </p:spPr>
        <p:txBody>
          <a:bodyPr wrap="none" lIns="90000" tIns="45000" rIns="90000" bIns="45000"/>
          <a:lstStyle/>
          <a:p>
            <a:pPr>
              <a:lnSpc>
                <a:spcPct val="100000"/>
              </a:lnSpc>
            </a:pPr>
            <a:r>
              <a:rPr lang="en-US" sz="1400">
                <a:solidFill>
                  <a:srgbClr val="000000"/>
                </a:solidFill>
                <a:latin typeface="Times New Roman"/>
                <a:ea typeface="MS Gothic"/>
              </a:rPr>
              <a:t>A9 Packman</a:t>
            </a:r>
            <a:endParaRPr/>
          </a:p>
        </p:txBody>
      </p:sp>
      <p:pic>
        <p:nvPicPr>
          <p:cNvPr id="238" name="Picture 40"/>
          <p:cNvPicPr/>
          <p:nvPr/>
        </p:nvPicPr>
        <p:blipFill>
          <a:blip r:embed="rId13"/>
          <a:srcRect l="7029" r="26581" b="42671"/>
          <a:stretch>
            <a:fillRect/>
          </a:stretch>
        </p:blipFill>
        <p:spPr>
          <a:xfrm rot="5400000">
            <a:off x="4873320" y="4271400"/>
            <a:ext cx="2180520" cy="1105200"/>
          </a:xfrm>
          <a:prstGeom prst="rect">
            <a:avLst/>
          </a:prstGeom>
          <a:ln>
            <a:noFill/>
          </a:ln>
        </p:spPr>
      </p:pic>
      <p:sp>
        <p:nvSpPr>
          <p:cNvPr id="239" name="CustomShape 13"/>
          <p:cNvSpPr/>
          <p:nvPr/>
        </p:nvSpPr>
        <p:spPr>
          <a:xfrm>
            <a:off x="6593400" y="3419640"/>
            <a:ext cx="1148400" cy="303120"/>
          </a:xfrm>
          <a:prstGeom prst="rect">
            <a:avLst/>
          </a:prstGeom>
          <a:noFill/>
          <a:ln>
            <a:noFill/>
          </a:ln>
        </p:spPr>
        <p:txBody>
          <a:bodyPr wrap="none" lIns="90000" tIns="45000" rIns="90000" bIns="45000"/>
          <a:lstStyle/>
          <a:p>
            <a:pPr>
              <a:lnSpc>
                <a:spcPct val="100000"/>
              </a:lnSpc>
            </a:pPr>
            <a:r>
              <a:rPr lang="en-US" sz="1400">
                <a:solidFill>
                  <a:srgbClr val="000000"/>
                </a:solidFill>
                <a:latin typeface="Times New Roman"/>
                <a:ea typeface="MS Gothic"/>
              </a:rPr>
              <a:t>A10 Rebeuca</a:t>
            </a:r>
            <a:endParaRPr/>
          </a:p>
        </p:txBody>
      </p:sp>
      <p:pic>
        <p:nvPicPr>
          <p:cNvPr id="240" name="Picture 41"/>
          <p:cNvPicPr/>
          <p:nvPr/>
        </p:nvPicPr>
        <p:blipFill>
          <a:blip r:embed="rId14"/>
          <a:srcRect l="7029" r="32805" b="42671"/>
          <a:stretch>
            <a:fillRect/>
          </a:stretch>
        </p:blipFill>
        <p:spPr>
          <a:xfrm rot="5400000">
            <a:off x="6102360" y="4204080"/>
            <a:ext cx="2178360" cy="1218600"/>
          </a:xfrm>
          <a:prstGeom prst="rect">
            <a:avLst/>
          </a:prstGeom>
          <a:ln>
            <a:noFill/>
          </a:ln>
        </p:spPr>
      </p:pic>
      <p:sp>
        <p:nvSpPr>
          <p:cNvPr id="241" name="CustomShape 14"/>
          <p:cNvSpPr/>
          <p:nvPr/>
        </p:nvSpPr>
        <p:spPr>
          <a:xfrm>
            <a:off x="8001360" y="3429000"/>
            <a:ext cx="910800" cy="303120"/>
          </a:xfrm>
          <a:prstGeom prst="rect">
            <a:avLst/>
          </a:prstGeom>
          <a:noFill/>
          <a:ln>
            <a:noFill/>
          </a:ln>
        </p:spPr>
        <p:txBody>
          <a:bodyPr wrap="none" lIns="90000" tIns="45000" rIns="90000" bIns="45000"/>
          <a:lstStyle/>
          <a:p>
            <a:pPr>
              <a:lnSpc>
                <a:spcPct val="100000"/>
              </a:lnSpc>
            </a:pPr>
            <a:r>
              <a:rPr lang="en-US" sz="1400">
                <a:solidFill>
                  <a:srgbClr val="000000"/>
                </a:solidFill>
                <a:latin typeface="Times New Roman"/>
                <a:ea typeface="MS Gothic"/>
              </a:rPr>
              <a:t>A10 Trike</a:t>
            </a:r>
            <a:endParaRPr/>
          </a:p>
        </p:txBody>
      </p:sp>
      <p:pic>
        <p:nvPicPr>
          <p:cNvPr id="242" name="Picture 43"/>
          <p:cNvPicPr/>
          <p:nvPr/>
        </p:nvPicPr>
        <p:blipFill>
          <a:blip r:embed="rId15"/>
          <a:srcRect l="7029" r="31371" b="42671"/>
          <a:stretch>
            <a:fillRect/>
          </a:stretch>
        </p:blipFill>
        <p:spPr>
          <a:xfrm rot="5400000">
            <a:off x="7360920" y="4231800"/>
            <a:ext cx="2195280" cy="1199520"/>
          </a:xfrm>
          <a:prstGeom prst="rect">
            <a:avLst/>
          </a:prstGeom>
          <a:ln>
            <a:noFill/>
          </a:ln>
        </p:spPr>
      </p:pic>
      <p:sp>
        <p:nvSpPr>
          <p:cNvPr id="243" name="CustomShape 15"/>
          <p:cNvSpPr/>
          <p:nvPr/>
        </p:nvSpPr>
        <p:spPr>
          <a:xfrm>
            <a:off x="156960" y="21600"/>
            <a:ext cx="2867400" cy="303120"/>
          </a:xfrm>
          <a:prstGeom prst="rect">
            <a:avLst/>
          </a:prstGeom>
          <a:noFill/>
          <a:ln>
            <a:noFill/>
          </a:ln>
        </p:spPr>
        <p:txBody>
          <a:bodyPr wrap="none" lIns="90000" tIns="45000" rIns="90000" bIns="45000"/>
          <a:lstStyle/>
          <a:p>
            <a:pPr>
              <a:lnSpc>
                <a:spcPct val="100000"/>
              </a:lnSpc>
            </a:pPr>
            <a:r>
              <a:rPr lang="en-US" sz="1400">
                <a:solidFill>
                  <a:srgbClr val="000000"/>
                </a:solidFill>
                <a:latin typeface="Times New Roman"/>
                <a:ea typeface="MS Gothic"/>
              </a:rPr>
              <a:t>Cluster A phages, listed by subcluster</a:t>
            </a:r>
            <a:endParaRPr/>
          </a:p>
        </p:txBody>
      </p:sp>
      <p:sp>
        <p:nvSpPr>
          <p:cNvPr id="244" name="CustomShape 16"/>
          <p:cNvSpPr/>
          <p:nvPr/>
        </p:nvSpPr>
        <p:spPr>
          <a:xfrm>
            <a:off x="339840" y="6248520"/>
            <a:ext cx="7157520" cy="394920"/>
          </a:xfrm>
          <a:prstGeom prst="rect">
            <a:avLst/>
          </a:prstGeom>
          <a:noFill/>
          <a:ln>
            <a:noFill/>
          </a:ln>
        </p:spPr>
        <p:txBody>
          <a:bodyPr wrap="none" lIns="90000" tIns="45000" rIns="90000" bIns="45000"/>
          <a:lstStyle/>
          <a:p>
            <a:pPr>
              <a:lnSpc>
                <a:spcPct val="100000"/>
              </a:lnSpc>
            </a:pPr>
            <a:r>
              <a:rPr lang="en-US" sz="2000">
                <a:solidFill>
                  <a:srgbClr val="000000"/>
                </a:solidFill>
                <a:latin typeface="Times New Roman"/>
                <a:ea typeface="MS Gothic"/>
              </a:rPr>
              <a:t>Left to right: 1 kb ladder, undigested, BamHI, ClaI, EcoRI, HindIII  </a:t>
            </a:r>
            <a:endParaRPr/>
          </a:p>
        </p:txBody>
      </p:sp>
    </p:spTree>
    <p:extLst>
      <p:ext uri="{BB962C8B-B14F-4D97-AF65-F5344CB8AC3E}">
        <p14:creationId xmlns:p14="http://schemas.microsoft.com/office/powerpoint/2010/main" val="1429975673"/>
      </p:ext>
    </p:extLst>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 name="CustomShape 2"/>
          <p:cNvSpPr/>
          <p:nvPr/>
        </p:nvSpPr>
        <p:spPr>
          <a:xfrm>
            <a:off x="685800" y="1752480"/>
            <a:ext cx="7923960" cy="4419000"/>
          </a:xfrm>
          <a:prstGeom prst="rect">
            <a:avLst/>
          </a:prstGeom>
          <a:noFill/>
          <a:ln>
            <a:noFill/>
          </a:ln>
        </p:spPr>
        <p:txBody>
          <a:bodyPr lIns="90360" tIns="44280" rIns="90360" bIns="44280"/>
          <a:lstStyle/>
          <a:p>
            <a:pPr marL="342900" indent="-342900">
              <a:lnSpc>
                <a:spcPct val="100000"/>
              </a:lnSpc>
              <a:buFont typeface="Arial"/>
              <a:buChar char="•"/>
            </a:pPr>
            <a:r>
              <a:rPr lang="en-US" sz="2300" smtClean="0">
                <a:solidFill>
                  <a:srgbClr val="254061"/>
                </a:solidFill>
                <a:latin typeface="Arial"/>
              </a:rPr>
              <a:t> </a:t>
            </a:r>
            <a:r>
              <a:rPr lang="en-US" sz="2300" smtClean="0">
                <a:solidFill>
                  <a:srgbClr val="10253F"/>
                </a:solidFill>
                <a:latin typeface="Arial"/>
              </a:rPr>
              <a:t>Introduction to the Case It! project and </a:t>
            </a:r>
            <a:r>
              <a:rPr lang="en-US" sz="2300" err="1" smtClean="0">
                <a:solidFill>
                  <a:srgbClr val="10253F"/>
                </a:solidFill>
                <a:latin typeface="Arial"/>
              </a:rPr>
              <a:t>ScienceCaseNet</a:t>
            </a:r>
            <a:endParaRPr smtClean="0"/>
          </a:p>
          <a:p>
            <a:pPr marL="285750" indent="-285750">
              <a:lnSpc>
                <a:spcPct val="100000"/>
              </a:lnSpc>
              <a:buFont typeface="Arial"/>
              <a:buChar char="•"/>
            </a:pPr>
            <a:endParaRPr smtClean="0"/>
          </a:p>
          <a:p>
            <a:pPr marL="342900" indent="-342900">
              <a:lnSpc>
                <a:spcPct val="100000"/>
              </a:lnSpc>
              <a:buFont typeface="Arial"/>
              <a:buChar char="•"/>
            </a:pPr>
            <a:r>
              <a:rPr lang="en-US" sz="2300" smtClean="0">
                <a:solidFill>
                  <a:srgbClr val="10253F"/>
                </a:solidFill>
                <a:latin typeface="Arial"/>
              </a:rPr>
              <a:t> Examples of undergraduate research applications</a:t>
            </a:r>
            <a:endParaRPr smtClean="0"/>
          </a:p>
          <a:p>
            <a:pPr marL="800100" lvl="1" indent="-342900">
              <a:lnSpc>
                <a:spcPct val="100000"/>
              </a:lnSpc>
              <a:buFont typeface="Courier New"/>
              <a:buChar char="o"/>
            </a:pPr>
            <a:r>
              <a:rPr lang="en-US" sz="2200" smtClean="0">
                <a:solidFill>
                  <a:srgbClr val="10253F"/>
                </a:solidFill>
                <a:latin typeface="Arial"/>
              </a:rPr>
              <a:t>  </a:t>
            </a:r>
            <a:r>
              <a:rPr lang="en-US" sz="2200" smtClean="0">
                <a:latin typeface="Arial"/>
              </a:rPr>
              <a:t>HHMI SEA-PHAGES</a:t>
            </a:r>
            <a:endParaRPr smtClean="0"/>
          </a:p>
          <a:p>
            <a:pPr marL="800100" lvl="1" indent="-342900">
              <a:lnSpc>
                <a:spcPct val="100000"/>
              </a:lnSpc>
              <a:buFont typeface="Courier New"/>
              <a:buChar char="o"/>
            </a:pPr>
            <a:r>
              <a:rPr lang="en-US" sz="2200" smtClean="0">
                <a:solidFill>
                  <a:srgbClr val="10253F"/>
                </a:solidFill>
                <a:latin typeface="Arial"/>
              </a:rPr>
              <a:t>  </a:t>
            </a:r>
            <a:r>
              <a:rPr lang="en-US" sz="2200" smtClean="0">
                <a:solidFill>
                  <a:srgbClr val="FF0000"/>
                </a:solidFill>
                <a:latin typeface="Arial"/>
              </a:rPr>
              <a:t>Color vision in primates (integration with EVO-ED)</a:t>
            </a:r>
          </a:p>
          <a:p>
            <a:pPr marL="800100" lvl="1" indent="-342900">
              <a:lnSpc>
                <a:spcPct val="100000"/>
              </a:lnSpc>
              <a:buFont typeface="Courier New"/>
              <a:buChar char="o"/>
            </a:pPr>
            <a:r>
              <a:rPr lang="en-US" sz="2200">
                <a:solidFill>
                  <a:srgbClr val="10253F"/>
                </a:solidFill>
                <a:latin typeface="Arial"/>
              </a:rPr>
              <a:t> </a:t>
            </a:r>
            <a:r>
              <a:rPr lang="en-US" sz="2200" smtClean="0">
                <a:solidFill>
                  <a:srgbClr val="10253F"/>
                </a:solidFill>
                <a:latin typeface="Arial"/>
              </a:rPr>
              <a:t> Honey bee bioinformatics</a:t>
            </a:r>
            <a:r>
              <a:rPr lang="en-US" sz="2300" smtClean="0">
                <a:solidFill>
                  <a:srgbClr val="10253F"/>
                </a:solidFill>
                <a:latin typeface="Arial"/>
              </a:rPr>
              <a:t> </a:t>
            </a:r>
          </a:p>
          <a:p>
            <a:pPr marL="800100" lvl="1" indent="-342900">
              <a:lnSpc>
                <a:spcPct val="100000"/>
              </a:lnSpc>
              <a:buFont typeface="Courier New"/>
              <a:buChar char="o"/>
            </a:pPr>
            <a:endParaRPr lang="en-US"/>
          </a:p>
          <a:p>
            <a:pPr marL="522288" lvl="2" indent="-522288" defTabSz="-49213">
              <a:lnSpc>
                <a:spcPct val="100000"/>
              </a:lnSpc>
              <a:buFont typeface="Arial"/>
              <a:buChar char="•"/>
              <a:tabLst>
                <a:tab pos="454025" algn="l"/>
              </a:tabLst>
            </a:pPr>
            <a:r>
              <a:rPr lang="en-US" sz="2300" smtClean="0">
                <a:solidFill>
                  <a:srgbClr val="10253F"/>
                </a:solidFill>
                <a:latin typeface="Arial"/>
              </a:rPr>
              <a:t>Discussion of potential use in </a:t>
            </a:r>
            <a:r>
              <a:rPr lang="en-US" sz="2300" err="1" smtClean="0">
                <a:solidFill>
                  <a:srgbClr val="10253F"/>
                </a:solidFill>
                <a:latin typeface="Arial"/>
              </a:rPr>
              <a:t>BioQUEST</a:t>
            </a:r>
            <a:r>
              <a:rPr lang="en-US" sz="2300" smtClean="0">
                <a:solidFill>
                  <a:srgbClr val="10253F"/>
                </a:solidFill>
                <a:latin typeface="Arial"/>
              </a:rPr>
              <a:t> projects</a:t>
            </a:r>
          </a:p>
          <a:p>
            <a:pPr marL="522288" lvl="2" indent="-522288" defTabSz="-49213">
              <a:lnSpc>
                <a:spcPct val="100000"/>
              </a:lnSpc>
              <a:buFont typeface="Arial"/>
              <a:buChar char="•"/>
              <a:tabLst>
                <a:tab pos="454025" algn="l"/>
              </a:tabLst>
            </a:pPr>
            <a:endParaRPr lang="en-US" sz="2300" smtClean="0">
              <a:solidFill>
                <a:srgbClr val="10253F"/>
              </a:solidFill>
              <a:latin typeface="Arial"/>
            </a:endParaRPr>
          </a:p>
          <a:p>
            <a:pPr marL="522288" lvl="2" indent="-522288" defTabSz="-49213">
              <a:lnSpc>
                <a:spcPct val="100000"/>
              </a:lnSpc>
              <a:buFont typeface="Arial"/>
              <a:buChar char="•"/>
              <a:tabLst>
                <a:tab pos="454025" algn="l"/>
              </a:tabLst>
            </a:pPr>
            <a:r>
              <a:rPr lang="en-US" sz="2300" smtClean="0">
                <a:solidFill>
                  <a:srgbClr val="10253F"/>
                </a:solidFill>
                <a:latin typeface="Arial"/>
              </a:rPr>
              <a:t>Case It! </a:t>
            </a:r>
            <a:r>
              <a:rPr lang="en-US" sz="2300">
                <a:solidFill>
                  <a:srgbClr val="10253F"/>
                </a:solidFill>
                <a:latin typeface="Arial"/>
              </a:rPr>
              <a:t>Mobile as an alternative to the Case </a:t>
            </a:r>
            <a:r>
              <a:rPr lang="en-US" sz="2300" smtClean="0">
                <a:solidFill>
                  <a:srgbClr val="10253F"/>
                </a:solidFill>
                <a:latin typeface="Arial"/>
              </a:rPr>
              <a:t>It! simulation </a:t>
            </a:r>
          </a:p>
          <a:p>
            <a:pPr>
              <a:lnSpc>
                <a:spcPct val="100000"/>
              </a:lnSpc>
            </a:pPr>
            <a:endParaRPr/>
          </a:p>
          <a:p>
            <a:pPr>
              <a:lnSpc>
                <a:spcPct val="100000"/>
              </a:lnSpc>
            </a:pPr>
            <a:endParaRPr/>
          </a:p>
          <a:p>
            <a:pPr>
              <a:lnSpc>
                <a:spcPct val="100000"/>
              </a:lnSpc>
            </a:pPr>
            <a:endParaRPr/>
          </a:p>
          <a:p>
            <a:pPr>
              <a:lnSpc>
                <a:spcPct val="100000"/>
              </a:lnSpc>
            </a:pPr>
            <a:endParaRPr/>
          </a:p>
          <a:p>
            <a:pPr>
              <a:lnSpc>
                <a:spcPct val="100000"/>
              </a:lnSpc>
            </a:pPr>
            <a:endParaRPr/>
          </a:p>
          <a:p>
            <a:pPr>
              <a:lnSpc>
                <a:spcPct val="100000"/>
              </a:lnSpc>
            </a:pPr>
            <a:endParaRPr/>
          </a:p>
          <a:p>
            <a:pPr>
              <a:lnSpc>
                <a:spcPct val="100000"/>
              </a:lnSpc>
            </a:pPr>
            <a:endParaRPr/>
          </a:p>
        </p:txBody>
      </p:sp>
      <p:sp>
        <p:nvSpPr>
          <p:cNvPr id="4" name="CustomShape 1"/>
          <p:cNvSpPr/>
          <p:nvPr/>
        </p:nvSpPr>
        <p:spPr>
          <a:xfrm>
            <a:off x="2324669" y="258713"/>
            <a:ext cx="4646221" cy="869442"/>
          </a:xfrm>
          <a:prstGeom prst="rect">
            <a:avLst/>
          </a:prstGeom>
          <a:noFill/>
          <a:ln>
            <a:noFill/>
          </a:ln>
        </p:spPr>
        <p:txBody>
          <a:bodyPr lIns="90360" tIns="44280" rIns="90360" bIns="44280" anchor="b"/>
          <a:lstStyle/>
          <a:p>
            <a:pPr>
              <a:lnSpc>
                <a:spcPct val="100000"/>
              </a:lnSpc>
            </a:pPr>
            <a:r>
              <a:rPr lang="en-US" sz="4000" dirty="0">
                <a:solidFill>
                  <a:srgbClr val="376092"/>
                </a:solidFill>
                <a:latin typeface="Arial"/>
              </a:rPr>
              <a:t>Session overview</a:t>
            </a:r>
            <a:endParaRPr dirty="0"/>
          </a:p>
        </p:txBody>
      </p:sp>
    </p:spTree>
    <p:extLst>
      <p:ext uri="{BB962C8B-B14F-4D97-AF65-F5344CB8AC3E}">
        <p14:creationId xmlns:p14="http://schemas.microsoft.com/office/powerpoint/2010/main" val="67518420"/>
      </p:ext>
    </p:extLst>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293511" y="190995"/>
            <a:ext cx="8658577" cy="762000"/>
          </a:xfrm>
        </p:spPr>
        <p:txBody>
          <a:bodyPr>
            <a:noAutofit/>
          </a:bodyPr>
          <a:lstStyle/>
          <a:p>
            <a:pPr algn="ctr"/>
            <a:r>
              <a:rPr lang="en-US" sz="2800" b="1" dirty="0" smtClean="0"/>
              <a:t>Monkeys</a:t>
            </a:r>
            <a:r>
              <a:rPr lang="en-US" sz="2800" dirty="0" smtClean="0"/>
              <a:t> </a:t>
            </a:r>
            <a:r>
              <a:rPr lang="en-US" sz="2800" b="1" dirty="0" smtClean="0"/>
              <a:t>of the World </a:t>
            </a:r>
            <a:r>
              <a:rPr lang="en-US" sz="2400" b="1" dirty="0" smtClean="0"/>
              <a:t/>
            </a:r>
            <a:br>
              <a:rPr lang="en-US" sz="2400" b="1" dirty="0" smtClean="0"/>
            </a:br>
            <a:r>
              <a:rPr lang="en-US" b="1" dirty="0" smtClean="0">
                <a:hlinkClick r:id="rId3"/>
              </a:rPr>
              <a:t>http://www.evo-ed.org/Pages/Primates/index.html</a:t>
            </a:r>
            <a:endParaRPr lang="en-US" b="1" dirty="0"/>
          </a:p>
        </p:txBody>
      </p:sp>
      <p:pic>
        <p:nvPicPr>
          <p:cNvPr id="1026" name="Picture 2" descr="C:\Users\PWhite\Dropbox\Evo-Ed Website\EvoEd_Images\Primate\primates of old world.png"/>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1240971" y="1238002"/>
            <a:ext cx="3370456" cy="4272147"/>
          </a:xfrm>
          <a:prstGeom prst="rect">
            <a:avLst/>
          </a:prstGeom>
          <a:noFill/>
          <a:extLst>
            <a:ext uri="{909E8E84-426E-40dd-AFC4-6F175D3DCCD1}">
              <a14:hiddenFill xmlns="" xmlns:a14="http://schemas.microsoft.com/office/drawing/2010/main">
                <a:solidFill>
                  <a:srgbClr val="FFFFFF"/>
                </a:solidFill>
              </a14:hiddenFill>
            </a:ext>
          </a:extLst>
        </p:spPr>
      </p:pic>
      <p:pic>
        <p:nvPicPr>
          <p:cNvPr id="1027" name="Picture 3" descr="C:\Users\PWhite\Dropbox\Evo-Ed Website\EvoEd_Images\Primate\primates of new world.png"/>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4838699" y="1238001"/>
            <a:ext cx="3354473" cy="4272148"/>
          </a:xfrm>
          <a:prstGeom prst="rect">
            <a:avLst/>
          </a:prstGeom>
          <a:noFill/>
          <a:extLst>
            <a:ext uri="{909E8E84-426E-40dd-AFC4-6F175D3DCCD1}">
              <a14:hiddenFill xmlns="" xmlns:a14="http://schemas.microsoft.com/office/drawing/2010/main">
                <a:solidFill>
                  <a:srgbClr val="FFFFFF"/>
                </a:solidFill>
              </a14:hiddenFill>
            </a:ext>
          </a:extLst>
        </p:spPr>
      </p:pic>
      <p:sp>
        <p:nvSpPr>
          <p:cNvPr id="5" name="Rectangle 4"/>
          <p:cNvSpPr/>
          <p:nvPr/>
        </p:nvSpPr>
        <p:spPr>
          <a:xfrm>
            <a:off x="1597230" y="6002911"/>
            <a:ext cx="6604783" cy="369332"/>
          </a:xfrm>
          <a:prstGeom prst="rect">
            <a:avLst/>
          </a:prstGeom>
        </p:spPr>
        <p:txBody>
          <a:bodyPr wrap="square">
            <a:spAutoFit/>
          </a:bodyPr>
          <a:lstStyle/>
          <a:p>
            <a:r>
              <a:rPr lang="en-US" dirty="0" smtClean="0"/>
              <a:t>Slide from </a:t>
            </a:r>
            <a:r>
              <a:rPr lang="en-US" dirty="0"/>
              <a:t>EVO-ED </a:t>
            </a:r>
            <a:r>
              <a:rPr lang="en-US" dirty="0" err="1"/>
              <a:t>Powerpoint</a:t>
            </a:r>
            <a:r>
              <a:rPr lang="en-US" dirty="0"/>
              <a:t> </a:t>
            </a:r>
            <a:r>
              <a:rPr lang="mr-IN" dirty="0"/>
              <a:t>–</a:t>
            </a:r>
            <a:r>
              <a:rPr lang="en-US" dirty="0"/>
              <a:t> “Monkey Opsin </a:t>
            </a:r>
            <a:r>
              <a:rPr lang="en-US" dirty="0" smtClean="0"/>
              <a:t>Evolution”</a:t>
            </a:r>
            <a:endParaRPr lang="en-US" dirty="0"/>
          </a:p>
        </p:txBody>
      </p:sp>
    </p:spTree>
    <p:extLst>
      <p:ext uri="{BB962C8B-B14F-4D97-AF65-F5344CB8AC3E}">
        <p14:creationId xmlns:p14="http://schemas.microsoft.com/office/powerpoint/2010/main" val="164102201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34244" y="0"/>
            <a:ext cx="3627912" cy="985652"/>
          </a:xfrm>
        </p:spPr>
        <p:txBody>
          <a:bodyPr/>
          <a:lstStyle/>
          <a:p>
            <a:r>
              <a:rPr lang="en-US" sz="2800" b="1" dirty="0" smtClean="0"/>
              <a:t/>
            </a:r>
            <a:br>
              <a:rPr lang="en-US" sz="2800" b="1" dirty="0" smtClean="0"/>
            </a:br>
            <a:r>
              <a:rPr lang="en-US" sz="2800" b="1" dirty="0" smtClean="0"/>
              <a:t>The Role of Opsins </a:t>
            </a:r>
            <a:br>
              <a:rPr lang="en-US" sz="2800" b="1" dirty="0" smtClean="0"/>
            </a:br>
            <a:endParaRPr lang="en-US" sz="2800" dirty="0"/>
          </a:p>
        </p:txBody>
      </p:sp>
      <p:sp>
        <p:nvSpPr>
          <p:cNvPr id="6" name="Content Placeholder 5"/>
          <p:cNvSpPr>
            <a:spLocks noGrp="1"/>
          </p:cNvSpPr>
          <p:nvPr>
            <p:ph sz="half" idx="4294967295"/>
          </p:nvPr>
        </p:nvSpPr>
        <p:spPr>
          <a:xfrm>
            <a:off x="4648200" y="946807"/>
            <a:ext cx="4267200" cy="4704528"/>
          </a:xfrm>
          <a:prstGeom prst="rect">
            <a:avLst/>
          </a:prstGeom>
        </p:spPr>
        <p:txBody>
          <a:bodyPr vert="horz">
            <a:noAutofit/>
          </a:bodyPr>
          <a:lstStyle/>
          <a:p>
            <a:pPr marL="0" indent="0">
              <a:spcBef>
                <a:spcPts val="0"/>
              </a:spcBef>
              <a:buNone/>
            </a:pPr>
            <a:r>
              <a:rPr lang="en-US" sz="2000" smtClean="0"/>
              <a:t>There are three types of </a:t>
            </a:r>
            <a:r>
              <a:rPr lang="en-US" sz="2000" err="1" smtClean="0"/>
              <a:t>opsins</a:t>
            </a:r>
            <a:r>
              <a:rPr lang="en-US" sz="2000" smtClean="0"/>
              <a:t>:</a:t>
            </a:r>
          </a:p>
          <a:p>
            <a:pPr marL="0" indent="0">
              <a:spcBef>
                <a:spcPts val="0"/>
              </a:spcBef>
              <a:buNone/>
            </a:pPr>
            <a:r>
              <a:rPr lang="en-US" sz="2000" smtClean="0">
                <a:solidFill>
                  <a:srgbClr val="1F497D"/>
                </a:solidFill>
              </a:rPr>
              <a:t>Short Wave Sensitive </a:t>
            </a:r>
            <a:r>
              <a:rPr lang="en-US" sz="2000" smtClean="0"/>
              <a:t>(</a:t>
            </a:r>
            <a:r>
              <a:rPr lang="en-US" sz="2000" smtClean="0">
                <a:solidFill>
                  <a:schemeClr val="tx2"/>
                </a:solidFill>
              </a:rPr>
              <a:t>SWS</a:t>
            </a:r>
            <a:r>
              <a:rPr lang="en-US" sz="2000" smtClean="0"/>
              <a:t>)</a:t>
            </a:r>
          </a:p>
          <a:p>
            <a:pPr marL="0" indent="0">
              <a:spcBef>
                <a:spcPts val="0"/>
              </a:spcBef>
              <a:buNone/>
            </a:pPr>
            <a:r>
              <a:rPr lang="en-US" sz="2000" smtClean="0">
                <a:solidFill>
                  <a:srgbClr val="77933C"/>
                </a:solidFill>
              </a:rPr>
              <a:t>Medium Wave Sensitive </a:t>
            </a:r>
            <a:r>
              <a:rPr lang="en-US" sz="2000" smtClean="0"/>
              <a:t>(</a:t>
            </a:r>
            <a:r>
              <a:rPr lang="en-US" sz="2000" smtClean="0">
                <a:solidFill>
                  <a:schemeClr val="accent3">
                    <a:lumMod val="75000"/>
                  </a:schemeClr>
                </a:solidFill>
              </a:rPr>
              <a:t>MWS</a:t>
            </a:r>
            <a:r>
              <a:rPr lang="en-US" sz="2000" smtClean="0"/>
              <a:t>)</a:t>
            </a:r>
          </a:p>
          <a:p>
            <a:pPr marL="0" indent="0">
              <a:spcBef>
                <a:spcPts val="0"/>
              </a:spcBef>
              <a:buNone/>
            </a:pPr>
            <a:r>
              <a:rPr lang="en-US" sz="2000" smtClean="0">
                <a:solidFill>
                  <a:srgbClr val="FF0000"/>
                </a:solidFill>
              </a:rPr>
              <a:t>Long Wave Sensitive </a:t>
            </a:r>
            <a:r>
              <a:rPr lang="en-US" sz="2000" smtClean="0"/>
              <a:t>(</a:t>
            </a:r>
            <a:r>
              <a:rPr lang="en-US" sz="2000" smtClean="0">
                <a:solidFill>
                  <a:srgbClr val="FF0000"/>
                </a:solidFill>
              </a:rPr>
              <a:t>LWS</a:t>
            </a:r>
            <a:r>
              <a:rPr lang="en-US" sz="2000" smtClean="0"/>
              <a:t>)</a:t>
            </a:r>
          </a:p>
          <a:p>
            <a:pPr marL="0" indent="0">
              <a:spcBef>
                <a:spcPts val="0"/>
              </a:spcBef>
              <a:buNone/>
            </a:pPr>
            <a:endParaRPr lang="en-US" sz="2000"/>
          </a:p>
          <a:p>
            <a:pPr marL="0" indent="0">
              <a:spcBef>
                <a:spcPts val="0"/>
              </a:spcBef>
              <a:buNone/>
            </a:pPr>
            <a:endParaRPr lang="en-US" sz="2000" smtClean="0"/>
          </a:p>
          <a:p>
            <a:pPr marL="0" indent="0">
              <a:spcBef>
                <a:spcPts val="0"/>
              </a:spcBef>
              <a:buNone/>
            </a:pPr>
            <a:endParaRPr lang="en-US" sz="2000"/>
          </a:p>
          <a:p>
            <a:pPr marL="0" indent="0">
              <a:spcBef>
                <a:spcPts val="0"/>
              </a:spcBef>
              <a:buNone/>
            </a:pPr>
            <a:r>
              <a:rPr lang="en-US" sz="2000" smtClean="0"/>
              <a:t>An individual possessing only </a:t>
            </a:r>
            <a:r>
              <a:rPr lang="en-US" sz="2000">
                <a:solidFill>
                  <a:srgbClr val="1F497D"/>
                </a:solidFill>
              </a:rPr>
              <a:t>SWS</a:t>
            </a:r>
            <a:r>
              <a:rPr lang="en-US" sz="2000"/>
              <a:t> and </a:t>
            </a:r>
            <a:r>
              <a:rPr lang="en-US" sz="2000" smtClean="0">
                <a:solidFill>
                  <a:schemeClr val="accent3">
                    <a:lumMod val="75000"/>
                  </a:schemeClr>
                </a:solidFill>
              </a:rPr>
              <a:t>MWS </a:t>
            </a:r>
            <a:r>
              <a:rPr lang="en-US" sz="2000" err="1" smtClean="0"/>
              <a:t>opsins</a:t>
            </a:r>
            <a:r>
              <a:rPr lang="en-US" sz="2000" smtClean="0"/>
              <a:t> will have dichromatic vision.</a:t>
            </a:r>
            <a:endParaRPr lang="en-US" sz="2000"/>
          </a:p>
          <a:p>
            <a:pPr marL="0" indent="0">
              <a:spcBef>
                <a:spcPts val="0"/>
              </a:spcBef>
              <a:buNone/>
            </a:pPr>
            <a:endParaRPr lang="en-US" sz="2000"/>
          </a:p>
          <a:p>
            <a:pPr marL="0" indent="0">
              <a:spcBef>
                <a:spcPts val="0"/>
              </a:spcBef>
              <a:buNone/>
            </a:pPr>
            <a:r>
              <a:rPr lang="en-US" sz="2000" smtClean="0"/>
              <a:t>An individual possessing </a:t>
            </a:r>
            <a:r>
              <a:rPr lang="en-US" sz="2000">
                <a:solidFill>
                  <a:srgbClr val="1F497D"/>
                </a:solidFill>
              </a:rPr>
              <a:t>SWS</a:t>
            </a:r>
            <a:r>
              <a:rPr lang="en-US" sz="2000"/>
              <a:t>, </a:t>
            </a:r>
            <a:r>
              <a:rPr lang="en-US" sz="2000">
                <a:solidFill>
                  <a:schemeClr val="accent3">
                    <a:lumMod val="75000"/>
                  </a:schemeClr>
                </a:solidFill>
              </a:rPr>
              <a:t>MWS</a:t>
            </a:r>
            <a:r>
              <a:rPr lang="en-US" sz="2000"/>
              <a:t> and </a:t>
            </a:r>
            <a:r>
              <a:rPr lang="en-US" sz="2000" smtClean="0">
                <a:solidFill>
                  <a:srgbClr val="FF0000"/>
                </a:solidFill>
              </a:rPr>
              <a:t>LWS</a:t>
            </a:r>
            <a:r>
              <a:rPr lang="en-US" sz="2000" smtClean="0"/>
              <a:t> </a:t>
            </a:r>
            <a:r>
              <a:rPr lang="en-US" sz="2000" err="1" smtClean="0"/>
              <a:t>opsins</a:t>
            </a:r>
            <a:r>
              <a:rPr lang="en-US" sz="2000" smtClean="0"/>
              <a:t> will have trichromatic vision.</a:t>
            </a:r>
          </a:p>
        </p:txBody>
      </p:sp>
      <p:pic>
        <p:nvPicPr>
          <p:cNvPr id="4" name="Picture 3" descr="2013-03-17_12-03-17.pn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279400" y="932273"/>
            <a:ext cx="3984803" cy="4719062"/>
          </a:xfrm>
          <a:prstGeom prst="rect">
            <a:avLst/>
          </a:prstGeom>
        </p:spPr>
      </p:pic>
      <p:sp>
        <p:nvSpPr>
          <p:cNvPr id="5" name="Rectangle 4"/>
          <p:cNvSpPr/>
          <p:nvPr/>
        </p:nvSpPr>
        <p:spPr>
          <a:xfrm>
            <a:off x="1597230" y="6002911"/>
            <a:ext cx="6604783" cy="369332"/>
          </a:xfrm>
          <a:prstGeom prst="rect">
            <a:avLst/>
          </a:prstGeom>
        </p:spPr>
        <p:txBody>
          <a:bodyPr wrap="square">
            <a:spAutoFit/>
          </a:bodyPr>
          <a:lstStyle/>
          <a:p>
            <a:r>
              <a:rPr lang="en-US" dirty="0" smtClean="0"/>
              <a:t>Slide from </a:t>
            </a:r>
            <a:r>
              <a:rPr lang="en-US" dirty="0"/>
              <a:t>EVO-ED </a:t>
            </a:r>
            <a:r>
              <a:rPr lang="en-US" dirty="0" err="1"/>
              <a:t>Powerpoint</a:t>
            </a:r>
            <a:r>
              <a:rPr lang="en-US" dirty="0"/>
              <a:t> </a:t>
            </a:r>
            <a:r>
              <a:rPr lang="mr-IN" dirty="0"/>
              <a:t>–</a:t>
            </a:r>
            <a:r>
              <a:rPr lang="en-US" dirty="0"/>
              <a:t> “Monkey Opsin </a:t>
            </a:r>
            <a:r>
              <a:rPr lang="en-US" dirty="0" smtClean="0"/>
              <a:t>Evolution”</a:t>
            </a:r>
            <a:endParaRPr lang="en-US" dirty="0"/>
          </a:p>
        </p:txBody>
      </p:sp>
    </p:spTree>
    <p:extLst>
      <p:ext uri="{BB962C8B-B14F-4D97-AF65-F5344CB8AC3E}">
        <p14:creationId xmlns:p14="http://schemas.microsoft.com/office/powerpoint/2010/main" val="121939008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420720" y="85681"/>
            <a:ext cx="4615041" cy="1145160"/>
          </a:xfrm>
        </p:spPr>
        <p:txBody>
          <a:bodyPr/>
          <a:lstStyle/>
          <a:p>
            <a:r>
              <a:rPr lang="en-US" sz="2800" b="1" dirty="0"/>
              <a:t>Chromatic Vision: </a:t>
            </a:r>
            <a:r>
              <a:rPr lang="en-US" sz="2800" b="1" dirty="0" smtClean="0"/>
              <a:t>Opsins</a:t>
            </a:r>
            <a:endParaRPr lang="en-US" sz="2800" dirty="0"/>
          </a:p>
        </p:txBody>
      </p:sp>
      <p:pic>
        <p:nvPicPr>
          <p:cNvPr id="5" name="Content Placeholder 4"/>
          <p:cNvPicPr>
            <a:picLocks noGrp="1" noChangeAspect="1"/>
          </p:cNvPicPr>
          <p:nvPr>
            <p:ph sz="half" idx="4294967295"/>
          </p:nvPr>
        </p:nvPicPr>
        <p:blipFill>
          <a:blip r:embed="rId3" cstate="email">
            <a:extLst>
              <a:ext uri="{28A0092B-C50C-407E-A947-70E740481C1C}">
                <a14:useLocalDpi xmlns:a14="http://schemas.microsoft.com/office/drawing/2010/main"/>
              </a:ext>
            </a:extLst>
          </a:blip>
          <a:srcRect/>
          <a:stretch>
            <a:fillRect/>
          </a:stretch>
        </p:blipFill>
        <p:spPr>
          <a:xfrm>
            <a:off x="1063831" y="1241735"/>
            <a:ext cx="2683947" cy="3007835"/>
          </a:xfrm>
          <a:prstGeom prst="rect">
            <a:avLst/>
          </a:prstGeom>
        </p:spPr>
      </p:pic>
      <p:sp>
        <p:nvSpPr>
          <p:cNvPr id="7" name="TextBox 6"/>
          <p:cNvSpPr txBox="1"/>
          <p:nvPr/>
        </p:nvSpPr>
        <p:spPr>
          <a:xfrm>
            <a:off x="1676400" y="4384962"/>
            <a:ext cx="1371600" cy="307777"/>
          </a:xfrm>
          <a:prstGeom prst="rect">
            <a:avLst/>
          </a:prstGeom>
          <a:noFill/>
        </p:spPr>
        <p:txBody>
          <a:bodyPr wrap="square" rtlCol="0">
            <a:spAutoFit/>
          </a:bodyPr>
          <a:lstStyle/>
          <a:p>
            <a:pPr algn="ctr"/>
            <a:r>
              <a:rPr lang="en-US" sz="1400" b="1" smtClean="0"/>
              <a:t>3D Visualization</a:t>
            </a:r>
            <a:endParaRPr lang="en-US" sz="1400" b="1"/>
          </a:p>
        </p:txBody>
      </p:sp>
      <p:sp>
        <p:nvSpPr>
          <p:cNvPr id="8" name="TextBox 7"/>
          <p:cNvSpPr txBox="1"/>
          <p:nvPr/>
        </p:nvSpPr>
        <p:spPr>
          <a:xfrm>
            <a:off x="6197600" y="4383473"/>
            <a:ext cx="1371600" cy="307777"/>
          </a:xfrm>
          <a:prstGeom prst="rect">
            <a:avLst/>
          </a:prstGeom>
          <a:noFill/>
        </p:spPr>
        <p:txBody>
          <a:bodyPr wrap="square" rtlCol="0">
            <a:spAutoFit/>
          </a:bodyPr>
          <a:lstStyle/>
          <a:p>
            <a:pPr algn="ctr"/>
            <a:r>
              <a:rPr lang="en-US" sz="1400" b="1" smtClean="0"/>
              <a:t>2D Visualization</a:t>
            </a:r>
            <a:endParaRPr lang="en-US" sz="1400" b="1"/>
          </a:p>
        </p:txBody>
      </p:sp>
      <p:sp>
        <p:nvSpPr>
          <p:cNvPr id="9" name="TextBox 8"/>
          <p:cNvSpPr txBox="1"/>
          <p:nvPr/>
        </p:nvSpPr>
        <p:spPr>
          <a:xfrm>
            <a:off x="288606" y="4843843"/>
            <a:ext cx="8499788" cy="707886"/>
          </a:xfrm>
          <a:prstGeom prst="rect">
            <a:avLst/>
          </a:prstGeom>
          <a:noFill/>
        </p:spPr>
        <p:txBody>
          <a:bodyPr wrap="square" rtlCol="0">
            <a:spAutoFit/>
          </a:bodyPr>
          <a:lstStyle/>
          <a:p>
            <a:pPr algn="ctr"/>
            <a:r>
              <a:rPr lang="en-US" sz="2000" smtClean="0"/>
              <a:t>The </a:t>
            </a:r>
            <a:r>
              <a:rPr lang="en-US" sz="2000" err="1" smtClean="0"/>
              <a:t>opsin</a:t>
            </a:r>
            <a:r>
              <a:rPr lang="en-US" sz="2000" smtClean="0"/>
              <a:t> protein is composed of a string of amino acids. </a:t>
            </a:r>
          </a:p>
          <a:p>
            <a:pPr algn="ctr"/>
            <a:r>
              <a:rPr lang="en-US" sz="2000" smtClean="0"/>
              <a:t>Each green dot in the 2D visualization represents one amino acid.</a:t>
            </a:r>
            <a:endParaRPr lang="en-US" sz="2000"/>
          </a:p>
        </p:txBody>
      </p:sp>
      <p:pic>
        <p:nvPicPr>
          <p:cNvPr id="4" name="Picture 3" descr="amino acid opsin_mws.jpg"/>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903647" y="1016150"/>
            <a:ext cx="3294257" cy="3116464"/>
          </a:xfrm>
          <a:prstGeom prst="rect">
            <a:avLst/>
          </a:prstGeom>
        </p:spPr>
      </p:pic>
      <p:sp>
        <p:nvSpPr>
          <p:cNvPr id="10" name="Rectangle 9"/>
          <p:cNvSpPr/>
          <p:nvPr/>
        </p:nvSpPr>
        <p:spPr>
          <a:xfrm>
            <a:off x="1597230" y="6002911"/>
            <a:ext cx="6604783" cy="369332"/>
          </a:xfrm>
          <a:prstGeom prst="rect">
            <a:avLst/>
          </a:prstGeom>
        </p:spPr>
        <p:txBody>
          <a:bodyPr wrap="square">
            <a:spAutoFit/>
          </a:bodyPr>
          <a:lstStyle/>
          <a:p>
            <a:r>
              <a:rPr lang="en-US" dirty="0" smtClean="0"/>
              <a:t>Slide from </a:t>
            </a:r>
            <a:r>
              <a:rPr lang="en-US" dirty="0"/>
              <a:t>EVO-ED </a:t>
            </a:r>
            <a:r>
              <a:rPr lang="en-US" dirty="0" err="1"/>
              <a:t>Powerpoint</a:t>
            </a:r>
            <a:r>
              <a:rPr lang="en-US" dirty="0"/>
              <a:t> </a:t>
            </a:r>
            <a:r>
              <a:rPr lang="mr-IN" dirty="0"/>
              <a:t>–</a:t>
            </a:r>
            <a:r>
              <a:rPr lang="en-US" dirty="0"/>
              <a:t> “Monkey Opsin </a:t>
            </a:r>
            <a:r>
              <a:rPr lang="en-US" dirty="0" smtClean="0"/>
              <a:t>Evolution”</a:t>
            </a:r>
            <a:endParaRPr lang="en-US" dirty="0"/>
          </a:p>
        </p:txBody>
      </p:sp>
    </p:spTree>
    <p:extLst>
      <p:ext uri="{BB962C8B-B14F-4D97-AF65-F5344CB8AC3E}">
        <p14:creationId xmlns:p14="http://schemas.microsoft.com/office/powerpoint/2010/main" val="53196264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2012-03-07_14-54-11.png"/>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624662" y="853564"/>
            <a:ext cx="2624961" cy="2530907"/>
          </a:xfrm>
          <a:prstGeom prst="rect">
            <a:avLst/>
          </a:prstGeom>
        </p:spPr>
      </p:pic>
      <p:pic>
        <p:nvPicPr>
          <p:cNvPr id="3" name="Picture 2" descr="2012-03-07_14-53-58.png"/>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460415" y="853565"/>
            <a:ext cx="2624960" cy="2530906"/>
          </a:xfrm>
          <a:prstGeom prst="rect">
            <a:avLst/>
          </a:prstGeom>
        </p:spPr>
      </p:pic>
      <p:sp>
        <p:nvSpPr>
          <p:cNvPr id="2" name="Title 1"/>
          <p:cNvSpPr>
            <a:spLocks noGrp="1"/>
          </p:cNvSpPr>
          <p:nvPr>
            <p:ph type="title"/>
          </p:nvPr>
        </p:nvSpPr>
        <p:spPr>
          <a:xfrm>
            <a:off x="2847109" y="114323"/>
            <a:ext cx="3449782" cy="684034"/>
          </a:xfrm>
        </p:spPr>
        <p:txBody>
          <a:bodyPr/>
          <a:lstStyle/>
          <a:p>
            <a:r>
              <a:rPr lang="en-US" sz="2800" b="1" dirty="0" smtClean="0"/>
              <a:t>Opsin Structure</a:t>
            </a:r>
            <a:endParaRPr lang="en-US" sz="2800" dirty="0"/>
          </a:p>
        </p:txBody>
      </p:sp>
      <p:sp>
        <p:nvSpPr>
          <p:cNvPr id="7" name="Content Placeholder 2"/>
          <p:cNvSpPr txBox="1">
            <a:spLocks/>
          </p:cNvSpPr>
          <p:nvPr/>
        </p:nvSpPr>
        <p:spPr>
          <a:xfrm>
            <a:off x="623454" y="3516889"/>
            <a:ext cx="8229600" cy="2311400"/>
          </a:xfrm>
          <a:prstGeom prst="rect">
            <a:avLst/>
          </a:prstGeom>
        </p:spPr>
        <p:txBody>
          <a:bodyPr vert="horz" lIns="91440" tIns="45720" rIns="91440" bIns="45720" rtlCol="0">
            <a:normAutofit fontScale="92500"/>
          </a:bodyPr>
          <a:lstStyle>
            <a:lvl1pPr marL="342900" indent="-342900" algn="l" defTabSz="457200" rtl="0" eaLnBrk="1" latinLnBrk="0" hangingPunct="1">
              <a:spcBef>
                <a:spcPct val="20000"/>
              </a:spcBef>
              <a:buFont typeface="Arial"/>
              <a:buChar char="•"/>
              <a:defRPr sz="28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4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0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18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18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18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18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18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1800" kern="1200">
                <a:solidFill>
                  <a:schemeClr val="tx1"/>
                </a:solidFill>
                <a:latin typeface="+mn-lt"/>
                <a:ea typeface="+mn-ea"/>
                <a:cs typeface="+mn-cs"/>
              </a:defRPr>
            </a:lvl9pPr>
          </a:lstStyle>
          <a:p>
            <a:pPr marL="0" indent="0">
              <a:buFont typeface="Arial"/>
              <a:buNone/>
            </a:pPr>
            <a:r>
              <a:rPr lang="en-US" dirty="0" smtClean="0"/>
              <a:t>The </a:t>
            </a:r>
            <a:r>
              <a:rPr lang="en-US" dirty="0" smtClean="0">
                <a:solidFill>
                  <a:srgbClr val="FF0000"/>
                </a:solidFill>
              </a:rPr>
              <a:t>LWS</a:t>
            </a:r>
            <a:r>
              <a:rPr lang="en-US" dirty="0" smtClean="0"/>
              <a:t> opsin differs from the </a:t>
            </a:r>
            <a:r>
              <a:rPr lang="en-US" dirty="0" smtClean="0">
                <a:solidFill>
                  <a:srgbClr val="008000"/>
                </a:solidFill>
              </a:rPr>
              <a:t>MWS</a:t>
            </a:r>
            <a:r>
              <a:rPr lang="en-US" dirty="0" smtClean="0"/>
              <a:t> opsin in three significant places in the amino acid sequence:</a:t>
            </a:r>
          </a:p>
          <a:p>
            <a:pPr marL="0" indent="0" algn="ctr">
              <a:buFont typeface="Arial"/>
              <a:buNone/>
            </a:pPr>
            <a:r>
              <a:rPr lang="en-US" b="1" dirty="0" smtClean="0"/>
              <a:t>Position 180: </a:t>
            </a:r>
            <a:r>
              <a:rPr lang="en-US" i="1" dirty="0" smtClean="0"/>
              <a:t>alanine </a:t>
            </a:r>
            <a:r>
              <a:rPr lang="en-US" dirty="0" smtClean="0"/>
              <a:t>to </a:t>
            </a:r>
            <a:r>
              <a:rPr lang="en-US" i="1" dirty="0" smtClean="0"/>
              <a:t>serine</a:t>
            </a:r>
            <a:endParaRPr lang="en-US" b="1" dirty="0" smtClean="0"/>
          </a:p>
          <a:p>
            <a:pPr marL="0" indent="0" algn="ctr">
              <a:buFont typeface="Arial"/>
              <a:buNone/>
            </a:pPr>
            <a:r>
              <a:rPr lang="en-US" b="1" dirty="0" smtClean="0"/>
              <a:t>Position 277: </a:t>
            </a:r>
            <a:r>
              <a:rPr lang="en-US" i="1" dirty="0" smtClean="0"/>
              <a:t>phenylalanine</a:t>
            </a:r>
            <a:r>
              <a:rPr lang="en-US" dirty="0" smtClean="0"/>
              <a:t> to </a:t>
            </a:r>
            <a:r>
              <a:rPr lang="en-US" i="1" dirty="0" smtClean="0"/>
              <a:t>tyrosine</a:t>
            </a:r>
          </a:p>
          <a:p>
            <a:pPr marL="0" indent="0" algn="ctr">
              <a:buFont typeface="Arial"/>
              <a:buNone/>
            </a:pPr>
            <a:r>
              <a:rPr lang="en-US" b="1" dirty="0" smtClean="0"/>
              <a:t>Position 285: </a:t>
            </a:r>
            <a:r>
              <a:rPr lang="en-US" i="1" dirty="0" smtClean="0"/>
              <a:t>alanine</a:t>
            </a:r>
            <a:r>
              <a:rPr lang="en-US" dirty="0" smtClean="0"/>
              <a:t> to </a:t>
            </a:r>
            <a:r>
              <a:rPr lang="en-US" i="1" dirty="0" smtClean="0"/>
              <a:t>threonine</a:t>
            </a:r>
          </a:p>
        </p:txBody>
      </p:sp>
      <p:sp>
        <p:nvSpPr>
          <p:cNvPr id="8" name="Content Placeholder 2"/>
          <p:cNvSpPr txBox="1">
            <a:spLocks/>
          </p:cNvSpPr>
          <p:nvPr/>
        </p:nvSpPr>
        <p:spPr>
          <a:xfrm>
            <a:off x="412637" y="1521249"/>
            <a:ext cx="2095274" cy="919791"/>
          </a:xfrm>
          <a:prstGeom prst="rect">
            <a:avLst/>
          </a:prstGeom>
        </p:spPr>
        <p:txBody>
          <a:bodyPr vert="horz" lIns="91440" tIns="45720" rIns="91440" bIns="45720" rtlCol="0">
            <a:normAutofit fontScale="92500" lnSpcReduction="10000"/>
          </a:bodyPr>
          <a:lstStyle>
            <a:lvl1pPr marL="342900" indent="-342900" algn="l" defTabSz="457200" rtl="0" eaLnBrk="1" latinLnBrk="0" hangingPunct="1">
              <a:spcBef>
                <a:spcPct val="20000"/>
              </a:spcBef>
              <a:buFont typeface="Arial"/>
              <a:buChar char="•"/>
              <a:defRPr sz="28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4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0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18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18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18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18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18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1800" kern="1200">
                <a:solidFill>
                  <a:schemeClr val="tx1"/>
                </a:solidFill>
                <a:latin typeface="+mn-lt"/>
                <a:ea typeface="+mn-ea"/>
                <a:cs typeface="+mn-cs"/>
              </a:defRPr>
            </a:lvl9pPr>
          </a:lstStyle>
          <a:p>
            <a:pPr marL="0" indent="0" algn="ctr">
              <a:buNone/>
            </a:pPr>
            <a:r>
              <a:rPr lang="en-US" smtClean="0">
                <a:solidFill>
                  <a:srgbClr val="008000"/>
                </a:solidFill>
              </a:rPr>
              <a:t>MWS</a:t>
            </a:r>
            <a:r>
              <a:rPr lang="en-US" smtClean="0"/>
              <a:t> </a:t>
            </a:r>
          </a:p>
          <a:p>
            <a:pPr marL="0" indent="0" algn="ctr">
              <a:buNone/>
            </a:pPr>
            <a:r>
              <a:rPr lang="en-US" smtClean="0"/>
              <a:t>opsin</a:t>
            </a:r>
            <a:endParaRPr lang="en-US"/>
          </a:p>
        </p:txBody>
      </p:sp>
      <p:sp>
        <p:nvSpPr>
          <p:cNvPr id="10" name="Content Placeholder 2"/>
          <p:cNvSpPr txBox="1">
            <a:spLocks/>
          </p:cNvSpPr>
          <p:nvPr/>
        </p:nvSpPr>
        <p:spPr>
          <a:xfrm>
            <a:off x="4216400" y="1495848"/>
            <a:ext cx="2095274" cy="919791"/>
          </a:xfrm>
          <a:prstGeom prst="rect">
            <a:avLst/>
          </a:prstGeom>
        </p:spPr>
        <p:txBody>
          <a:bodyPr vert="horz" lIns="91440" tIns="45720" rIns="91440" bIns="45720" rtlCol="0">
            <a:normAutofit fontScale="92500" lnSpcReduction="10000"/>
          </a:bodyPr>
          <a:lstStyle>
            <a:lvl1pPr marL="342900" indent="-342900" algn="l" defTabSz="457200" rtl="0" eaLnBrk="1" latinLnBrk="0" hangingPunct="1">
              <a:spcBef>
                <a:spcPct val="20000"/>
              </a:spcBef>
              <a:buFont typeface="Arial"/>
              <a:buChar char="•"/>
              <a:defRPr sz="28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4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0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18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18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18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18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18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1800" kern="1200">
                <a:solidFill>
                  <a:schemeClr val="tx1"/>
                </a:solidFill>
                <a:latin typeface="+mn-lt"/>
                <a:ea typeface="+mn-ea"/>
                <a:cs typeface="+mn-cs"/>
              </a:defRPr>
            </a:lvl9pPr>
          </a:lstStyle>
          <a:p>
            <a:pPr marL="0" indent="0" algn="ctr">
              <a:buNone/>
            </a:pPr>
            <a:r>
              <a:rPr lang="en-US" smtClean="0">
                <a:solidFill>
                  <a:srgbClr val="FF0000"/>
                </a:solidFill>
              </a:rPr>
              <a:t>LWS</a:t>
            </a:r>
          </a:p>
          <a:p>
            <a:pPr marL="0" indent="0" algn="ctr">
              <a:buNone/>
            </a:pPr>
            <a:r>
              <a:rPr lang="en-US" smtClean="0"/>
              <a:t>opsin</a:t>
            </a:r>
            <a:endParaRPr lang="en-US"/>
          </a:p>
        </p:txBody>
      </p:sp>
      <p:sp>
        <p:nvSpPr>
          <p:cNvPr id="16" name="Oval 15"/>
          <p:cNvSpPr/>
          <p:nvPr/>
        </p:nvSpPr>
        <p:spPr>
          <a:xfrm>
            <a:off x="7366001" y="1909457"/>
            <a:ext cx="317500" cy="299357"/>
          </a:xfrm>
          <a:prstGeom prst="ellipse">
            <a:avLst/>
          </a:prstGeom>
          <a:noFill/>
          <a:ln w="19050"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 name="Oval 16"/>
          <p:cNvSpPr/>
          <p:nvPr/>
        </p:nvSpPr>
        <p:spPr>
          <a:xfrm>
            <a:off x="7298872" y="2270501"/>
            <a:ext cx="317500" cy="299357"/>
          </a:xfrm>
          <a:prstGeom prst="ellipse">
            <a:avLst/>
          </a:prstGeom>
          <a:noFill/>
          <a:ln w="19050"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Oval 10"/>
          <p:cNvSpPr/>
          <p:nvPr/>
        </p:nvSpPr>
        <p:spPr>
          <a:xfrm>
            <a:off x="6771151" y="2141683"/>
            <a:ext cx="317500" cy="299357"/>
          </a:xfrm>
          <a:prstGeom prst="ellipse">
            <a:avLst/>
          </a:prstGeom>
          <a:noFill/>
          <a:ln w="19050"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Rectangle 11"/>
          <p:cNvSpPr/>
          <p:nvPr/>
        </p:nvSpPr>
        <p:spPr>
          <a:xfrm>
            <a:off x="1597230" y="6002911"/>
            <a:ext cx="6604783" cy="369332"/>
          </a:xfrm>
          <a:prstGeom prst="rect">
            <a:avLst/>
          </a:prstGeom>
        </p:spPr>
        <p:txBody>
          <a:bodyPr wrap="square">
            <a:spAutoFit/>
          </a:bodyPr>
          <a:lstStyle/>
          <a:p>
            <a:r>
              <a:rPr lang="en-US" dirty="0" smtClean="0"/>
              <a:t>Slide from </a:t>
            </a:r>
            <a:r>
              <a:rPr lang="en-US" dirty="0"/>
              <a:t>EVO-ED </a:t>
            </a:r>
            <a:r>
              <a:rPr lang="en-US" dirty="0" err="1"/>
              <a:t>Powerpoint</a:t>
            </a:r>
            <a:r>
              <a:rPr lang="en-US" dirty="0"/>
              <a:t> </a:t>
            </a:r>
            <a:r>
              <a:rPr lang="mr-IN" dirty="0"/>
              <a:t>–</a:t>
            </a:r>
            <a:r>
              <a:rPr lang="en-US" dirty="0"/>
              <a:t> “Monkey Opsin </a:t>
            </a:r>
            <a:r>
              <a:rPr lang="en-US" dirty="0" smtClean="0"/>
              <a:t>Evolution”</a:t>
            </a:r>
            <a:endParaRPr lang="en-US" dirty="0"/>
          </a:p>
        </p:txBody>
      </p:sp>
    </p:spTree>
    <p:extLst>
      <p:ext uri="{BB962C8B-B14F-4D97-AF65-F5344CB8AC3E}">
        <p14:creationId xmlns:p14="http://schemas.microsoft.com/office/powerpoint/2010/main" val="149913332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24743" y="332976"/>
            <a:ext cx="5385460" cy="1145160"/>
          </a:xfrm>
        </p:spPr>
        <p:txBody>
          <a:bodyPr/>
          <a:lstStyle/>
          <a:p>
            <a:r>
              <a:rPr lang="en-US" sz="2800" b="1" dirty="0" smtClean="0"/>
              <a:t>Opsin Response to Light</a:t>
            </a:r>
            <a:endParaRPr lang="en-US" sz="2800" dirty="0"/>
          </a:p>
        </p:txBody>
      </p:sp>
      <p:sp>
        <p:nvSpPr>
          <p:cNvPr id="4" name="Content Placeholder 3"/>
          <p:cNvSpPr>
            <a:spLocks noGrp="1"/>
          </p:cNvSpPr>
          <p:nvPr>
            <p:ph sz="half" idx="4294967295"/>
          </p:nvPr>
        </p:nvSpPr>
        <p:spPr>
          <a:xfrm>
            <a:off x="457200" y="1600200"/>
            <a:ext cx="4038600" cy="4525963"/>
          </a:xfrm>
          <a:prstGeom prst="rect">
            <a:avLst/>
          </a:prstGeom>
        </p:spPr>
        <p:txBody>
          <a:bodyPr>
            <a:normAutofit/>
          </a:bodyPr>
          <a:lstStyle/>
          <a:p>
            <a:pPr>
              <a:buNone/>
            </a:pPr>
            <a:r>
              <a:rPr lang="en-US" smtClean="0"/>
              <a:t>The responses to light of each </a:t>
            </a:r>
            <a:r>
              <a:rPr lang="en-US" err="1" smtClean="0"/>
              <a:t>opsin</a:t>
            </a:r>
            <a:r>
              <a:rPr lang="en-US" smtClean="0"/>
              <a:t> protein (</a:t>
            </a:r>
            <a:r>
              <a:rPr lang="en-US" smtClean="0">
                <a:solidFill>
                  <a:srgbClr val="0000FF"/>
                </a:solidFill>
              </a:rPr>
              <a:t>S</a:t>
            </a:r>
            <a:r>
              <a:rPr lang="en-US" smtClean="0"/>
              <a:t>, </a:t>
            </a:r>
            <a:r>
              <a:rPr lang="en-US" smtClean="0">
                <a:solidFill>
                  <a:srgbClr val="008000"/>
                </a:solidFill>
              </a:rPr>
              <a:t>M</a:t>
            </a:r>
            <a:r>
              <a:rPr lang="en-US" smtClean="0"/>
              <a:t> and </a:t>
            </a:r>
            <a:r>
              <a:rPr lang="en-US" smtClean="0">
                <a:solidFill>
                  <a:srgbClr val="FF0000"/>
                </a:solidFill>
              </a:rPr>
              <a:t>L</a:t>
            </a:r>
            <a:r>
              <a:rPr lang="en-US" smtClean="0"/>
              <a:t>) in </a:t>
            </a:r>
            <a:r>
              <a:rPr lang="en-US" err="1" smtClean="0"/>
              <a:t>trichromats</a:t>
            </a:r>
            <a:r>
              <a:rPr lang="en-US" smtClean="0"/>
              <a:t> are shown to the right.</a:t>
            </a:r>
          </a:p>
          <a:p>
            <a:pPr>
              <a:buNone/>
            </a:pPr>
            <a:r>
              <a:rPr lang="en-US" smtClean="0"/>
              <a:t>Note how similar the curves look for </a:t>
            </a:r>
            <a:r>
              <a:rPr lang="en-US" smtClean="0">
                <a:solidFill>
                  <a:srgbClr val="008000"/>
                </a:solidFill>
              </a:rPr>
              <a:t>M</a:t>
            </a:r>
            <a:r>
              <a:rPr lang="en-US" smtClean="0"/>
              <a:t> and </a:t>
            </a:r>
            <a:r>
              <a:rPr lang="en-US" smtClean="0">
                <a:solidFill>
                  <a:srgbClr val="FF0000"/>
                </a:solidFill>
              </a:rPr>
              <a:t>L</a:t>
            </a:r>
            <a:r>
              <a:rPr lang="en-US" smtClean="0"/>
              <a:t>. The </a:t>
            </a:r>
            <a:r>
              <a:rPr lang="en-US" smtClean="0">
                <a:solidFill>
                  <a:srgbClr val="FF0000"/>
                </a:solidFill>
              </a:rPr>
              <a:t>L</a:t>
            </a:r>
            <a:r>
              <a:rPr lang="en-US" smtClean="0"/>
              <a:t> curve is shifted by about 30 nm response maximum to the right (longer wavelength).</a:t>
            </a:r>
            <a:endParaRPr lang="en-US"/>
          </a:p>
        </p:txBody>
      </p:sp>
      <p:pic>
        <p:nvPicPr>
          <p:cNvPr id="9" name="Picture 8" descr="410px-Cone-response.svg.png"/>
          <p:cNvPicPr>
            <a:picLocks noChangeAspect="1"/>
          </p:cNvPicPr>
          <p:nvPr/>
        </p:nvPicPr>
        <p:blipFill>
          <a:blip r:embed="rId3"/>
          <a:stretch>
            <a:fillRect/>
          </a:stretch>
        </p:blipFill>
        <p:spPr>
          <a:xfrm>
            <a:off x="4495800" y="2260600"/>
            <a:ext cx="4238256" cy="2667000"/>
          </a:xfrm>
          <a:prstGeom prst="rect">
            <a:avLst/>
          </a:prstGeom>
        </p:spPr>
      </p:pic>
      <p:sp>
        <p:nvSpPr>
          <p:cNvPr id="5" name="Rectangle 4"/>
          <p:cNvSpPr/>
          <p:nvPr/>
        </p:nvSpPr>
        <p:spPr>
          <a:xfrm>
            <a:off x="1597230" y="6002911"/>
            <a:ext cx="6604783" cy="369332"/>
          </a:xfrm>
          <a:prstGeom prst="rect">
            <a:avLst/>
          </a:prstGeom>
        </p:spPr>
        <p:txBody>
          <a:bodyPr wrap="square">
            <a:spAutoFit/>
          </a:bodyPr>
          <a:lstStyle/>
          <a:p>
            <a:r>
              <a:rPr lang="en-US" dirty="0" smtClean="0"/>
              <a:t>Slide from </a:t>
            </a:r>
            <a:r>
              <a:rPr lang="en-US" dirty="0"/>
              <a:t>EVO-ED </a:t>
            </a:r>
            <a:r>
              <a:rPr lang="en-US" dirty="0" err="1"/>
              <a:t>Powerpoint</a:t>
            </a:r>
            <a:r>
              <a:rPr lang="en-US" dirty="0"/>
              <a:t> </a:t>
            </a:r>
            <a:r>
              <a:rPr lang="mr-IN" dirty="0"/>
              <a:t>–</a:t>
            </a:r>
            <a:r>
              <a:rPr lang="en-US" dirty="0"/>
              <a:t> “Monkey Opsin </a:t>
            </a:r>
            <a:r>
              <a:rPr lang="en-US" dirty="0" smtClean="0"/>
              <a:t>Evolution”</a:t>
            </a:r>
            <a:endParaRPr lang="en-US" dirty="0"/>
          </a:p>
        </p:txBody>
      </p:sp>
    </p:spTree>
    <p:extLst>
      <p:ext uri="{BB962C8B-B14F-4D97-AF65-F5344CB8AC3E}">
        <p14:creationId xmlns:p14="http://schemas.microsoft.com/office/powerpoint/2010/main" val="66055957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9387" y="439854"/>
            <a:ext cx="8211427" cy="1066011"/>
          </a:xfrm>
        </p:spPr>
        <p:txBody>
          <a:bodyPr>
            <a:noAutofit/>
          </a:bodyPr>
          <a:lstStyle/>
          <a:p>
            <a:r>
              <a:rPr lang="en-US" sz="2800" dirty="0" smtClean="0"/>
              <a:t>Differences at positions 277 and 285 result in spectral shifts of +16-24nm </a:t>
            </a:r>
            <a:r>
              <a:rPr lang="en-US" sz="1400" dirty="0" smtClean="0"/>
              <a:t/>
            </a:r>
            <a:br>
              <a:rPr lang="en-US" sz="1400" dirty="0" smtClean="0"/>
            </a:br>
            <a:endParaRPr lang="en-US" sz="1400" dirty="0"/>
          </a:p>
        </p:txBody>
      </p:sp>
      <p:sp>
        <p:nvSpPr>
          <p:cNvPr id="3" name="Content Placeholder 2"/>
          <p:cNvSpPr>
            <a:spLocks noGrp="1"/>
          </p:cNvSpPr>
          <p:nvPr>
            <p:ph idx="4294967295"/>
          </p:nvPr>
        </p:nvSpPr>
        <p:spPr>
          <a:xfrm>
            <a:off x="604130" y="1642981"/>
            <a:ext cx="8286652" cy="1970521"/>
          </a:xfrm>
          <a:prstGeom prst="rect">
            <a:avLst/>
          </a:prstGeom>
        </p:spPr>
        <p:txBody>
          <a:bodyPr>
            <a:noAutofit/>
          </a:bodyPr>
          <a:lstStyle/>
          <a:p>
            <a:pPr marL="0" indent="0">
              <a:spcBef>
                <a:spcPts val="0"/>
              </a:spcBef>
              <a:buNone/>
            </a:pPr>
            <a:r>
              <a:rPr lang="en-US" sz="1600" dirty="0" smtClean="0">
                <a:latin typeface="Courier New" panose="02070309020205020404" pitchFamily="49" charset="0"/>
                <a:cs typeface="Courier New" panose="02070309020205020404" pitchFamily="49" charset="0"/>
              </a:rPr>
              <a:t>maqqwslqrl agrhpqdsye dstqssifty tnsnstrgpf egpnyhiapr wvyhltsvwm</a:t>
            </a:r>
          </a:p>
          <a:p>
            <a:pPr marL="0" indent="0">
              <a:spcBef>
                <a:spcPts val="0"/>
              </a:spcBef>
              <a:buNone/>
            </a:pPr>
            <a:r>
              <a:rPr lang="en-US" sz="1600" dirty="0" smtClean="0">
                <a:latin typeface="Courier New" panose="02070309020205020404" pitchFamily="49" charset="0"/>
                <a:cs typeface="Courier New" panose="02070309020205020404" pitchFamily="49" charset="0"/>
              </a:rPr>
              <a:t>ifvv</a:t>
            </a:r>
            <a:r>
              <a:rPr lang="en-US" sz="1800" b="1" dirty="0" smtClean="0">
                <a:latin typeface="Courier New" panose="02070309020205020404" pitchFamily="49" charset="0"/>
                <a:cs typeface="Courier New" panose="02070309020205020404" pitchFamily="49" charset="0"/>
              </a:rPr>
              <a:t>i</a:t>
            </a:r>
            <a:r>
              <a:rPr lang="en-US" sz="1600" dirty="0" smtClean="0">
                <a:latin typeface="Courier New" panose="02070309020205020404" pitchFamily="49" charset="0"/>
                <a:cs typeface="Courier New" panose="02070309020205020404" pitchFamily="49" charset="0"/>
              </a:rPr>
              <a:t>asvft nglvlaatmk fkklrhplnw ilvnlavadl aetviastis </a:t>
            </a:r>
            <a:r>
              <a:rPr lang="en-US" sz="1800" b="1" dirty="0" smtClean="0">
                <a:latin typeface="Courier New" panose="02070309020205020404" pitchFamily="49" charset="0"/>
                <a:cs typeface="Courier New" panose="02070309020205020404" pitchFamily="49" charset="0"/>
              </a:rPr>
              <a:t>v</a:t>
            </a:r>
            <a:r>
              <a:rPr lang="en-US" sz="1600" dirty="0" smtClean="0">
                <a:latin typeface="Courier New" panose="02070309020205020404" pitchFamily="49" charset="0"/>
                <a:cs typeface="Courier New" panose="02070309020205020404" pitchFamily="49" charset="0"/>
              </a:rPr>
              <a:t>vnqv</a:t>
            </a:r>
            <a:r>
              <a:rPr lang="en-US" sz="1800" b="1" dirty="0" smtClean="0">
                <a:latin typeface="Courier New" panose="02070309020205020404" pitchFamily="49" charset="0"/>
                <a:cs typeface="Courier New" panose="02070309020205020404" pitchFamily="49" charset="0"/>
              </a:rPr>
              <a:t>y</a:t>
            </a:r>
            <a:r>
              <a:rPr lang="en-US" sz="1600" dirty="0" smtClean="0">
                <a:latin typeface="Courier New" panose="02070309020205020404" pitchFamily="49" charset="0"/>
                <a:cs typeface="Courier New" panose="02070309020205020404" pitchFamily="49" charset="0"/>
              </a:rPr>
              <a:t>gyfv</a:t>
            </a:r>
          </a:p>
          <a:p>
            <a:pPr marL="0" indent="0">
              <a:spcBef>
                <a:spcPts val="0"/>
              </a:spcBef>
              <a:buNone/>
            </a:pPr>
            <a:r>
              <a:rPr lang="en-US" sz="1600" dirty="0" smtClean="0">
                <a:latin typeface="Courier New" panose="02070309020205020404" pitchFamily="49" charset="0"/>
                <a:cs typeface="Courier New" panose="02070309020205020404" pitchFamily="49" charset="0"/>
              </a:rPr>
              <a:t>lghpmcvleg ytvslcgitg lwslaiiswe rw</a:t>
            </a:r>
            <a:r>
              <a:rPr lang="en-US" sz="1800" b="1" dirty="0" smtClean="0">
                <a:latin typeface="Courier New" panose="02070309020205020404" pitchFamily="49" charset="0"/>
                <a:cs typeface="Courier New" panose="02070309020205020404" pitchFamily="49" charset="0"/>
              </a:rPr>
              <a:t>m</a:t>
            </a:r>
            <a:r>
              <a:rPr lang="en-US" sz="1600" dirty="0" smtClean="0">
                <a:latin typeface="Courier New" panose="02070309020205020404" pitchFamily="49" charset="0"/>
                <a:cs typeface="Courier New" panose="02070309020205020404" pitchFamily="49" charset="0"/>
              </a:rPr>
              <a:t>vvckpfg nvrfdaklai vgiafswiw</a:t>
            </a:r>
            <a:r>
              <a:rPr lang="en-US" sz="1800" b="1" dirty="0" smtClean="0">
                <a:latin typeface="Courier New" panose="02070309020205020404" pitchFamily="49" charset="0"/>
                <a:cs typeface="Courier New" panose="02070309020205020404" pitchFamily="49" charset="0"/>
              </a:rPr>
              <a:t>a</a:t>
            </a:r>
          </a:p>
          <a:p>
            <a:pPr marL="0" indent="0">
              <a:spcBef>
                <a:spcPts val="0"/>
              </a:spcBef>
              <a:buNone/>
            </a:pPr>
            <a:r>
              <a:rPr lang="en-US" sz="1600" dirty="0" smtClean="0">
                <a:latin typeface="Courier New" panose="02070309020205020404" pitchFamily="49" charset="0"/>
                <a:cs typeface="Courier New" panose="02070309020205020404" pitchFamily="49" charset="0"/>
              </a:rPr>
              <a:t>avwtappifg wsrywphglk tscgpdvfsg ssypgvqsym ivlmvtcci</a:t>
            </a:r>
            <a:r>
              <a:rPr lang="en-US" sz="1800" b="1" dirty="0" smtClean="0">
                <a:latin typeface="Courier New" panose="02070309020205020404" pitchFamily="49" charset="0"/>
                <a:cs typeface="Courier New" panose="02070309020205020404" pitchFamily="49" charset="0"/>
              </a:rPr>
              <a:t>t</a:t>
            </a:r>
            <a:r>
              <a:rPr lang="en-US" sz="1600" dirty="0" smtClean="0">
                <a:latin typeface="Courier New" panose="02070309020205020404" pitchFamily="49" charset="0"/>
                <a:cs typeface="Courier New" panose="02070309020205020404" pitchFamily="49" charset="0"/>
              </a:rPr>
              <a:t> pl</a:t>
            </a:r>
            <a:r>
              <a:rPr lang="en-US" sz="1800" b="1" dirty="0" smtClean="0">
                <a:latin typeface="Courier New" panose="02070309020205020404" pitchFamily="49" charset="0"/>
                <a:cs typeface="Courier New" panose="02070309020205020404" pitchFamily="49" charset="0"/>
              </a:rPr>
              <a:t>s</a:t>
            </a:r>
            <a:r>
              <a:rPr lang="en-US" sz="1600" dirty="0" smtClean="0">
                <a:latin typeface="Courier New" panose="02070309020205020404" pitchFamily="49" charset="0"/>
                <a:cs typeface="Courier New" panose="02070309020205020404" pitchFamily="49" charset="0"/>
              </a:rPr>
              <a:t>ii</a:t>
            </a:r>
            <a:r>
              <a:rPr lang="en-US" sz="1800" b="1" dirty="0" smtClean="0">
                <a:latin typeface="Courier New" panose="02070309020205020404" pitchFamily="49" charset="0"/>
                <a:cs typeface="Courier New" panose="02070309020205020404" pitchFamily="49" charset="0"/>
              </a:rPr>
              <a:t>v</a:t>
            </a:r>
            <a:r>
              <a:rPr lang="en-US" sz="1600" dirty="0" smtClean="0">
                <a:latin typeface="Courier New" panose="02070309020205020404" pitchFamily="49" charset="0"/>
                <a:cs typeface="Courier New" panose="02070309020205020404" pitchFamily="49" charset="0"/>
              </a:rPr>
              <a:t>lcyl</a:t>
            </a:r>
          </a:p>
          <a:p>
            <a:pPr marL="0" indent="0">
              <a:spcBef>
                <a:spcPts val="0"/>
              </a:spcBef>
              <a:buNone/>
            </a:pPr>
            <a:r>
              <a:rPr lang="en-US" sz="1600" dirty="0" smtClean="0">
                <a:latin typeface="Courier New" panose="02070309020205020404" pitchFamily="49" charset="0"/>
                <a:cs typeface="Courier New" panose="02070309020205020404" pitchFamily="49" charset="0"/>
              </a:rPr>
              <a:t>qvwlairava kqqkesestq kaekevtrmv vvm</a:t>
            </a:r>
            <a:r>
              <a:rPr lang="en-US" sz="1800" b="1" dirty="0" smtClean="0">
                <a:latin typeface="Courier New" panose="02070309020205020404" pitchFamily="49" charset="0"/>
                <a:cs typeface="Courier New" panose="02070309020205020404" pitchFamily="49" charset="0"/>
              </a:rPr>
              <a:t>vl</a:t>
            </a:r>
            <a:r>
              <a:rPr lang="en-US" sz="1600" dirty="0" smtClean="0">
                <a:latin typeface="Courier New" panose="02070309020205020404" pitchFamily="49" charset="0"/>
                <a:cs typeface="Courier New" panose="02070309020205020404" pitchFamily="49" charset="0"/>
              </a:rPr>
              <a:t>a</a:t>
            </a:r>
            <a:r>
              <a:rPr lang="en-US" sz="2000" b="1" dirty="0" smtClean="0">
                <a:solidFill>
                  <a:srgbClr val="FF0000"/>
                </a:solidFill>
                <a:latin typeface="Courier New" panose="02070309020205020404" pitchFamily="49" charset="0"/>
                <a:cs typeface="Courier New" panose="02070309020205020404" pitchFamily="49" charset="0"/>
              </a:rPr>
              <a:t>f</a:t>
            </a:r>
            <a:r>
              <a:rPr lang="en-US" sz="1600" dirty="0" smtClean="0">
                <a:latin typeface="Courier New" panose="02070309020205020404" pitchFamily="49" charset="0"/>
                <a:cs typeface="Courier New" panose="02070309020205020404" pitchFamily="49" charset="0"/>
              </a:rPr>
              <a:t>c</a:t>
            </a:r>
            <a:r>
              <a:rPr lang="en-US" sz="1800" b="1" dirty="0" smtClean="0">
                <a:latin typeface="Courier New" panose="02070309020205020404" pitchFamily="49" charset="0"/>
                <a:cs typeface="Courier New" panose="02070309020205020404" pitchFamily="49" charset="0"/>
              </a:rPr>
              <a:t>f</a:t>
            </a:r>
            <a:r>
              <a:rPr lang="en-US" sz="1600" dirty="0" smtClean="0">
                <a:latin typeface="Courier New" panose="02070309020205020404" pitchFamily="49" charset="0"/>
                <a:cs typeface="Courier New" panose="02070309020205020404" pitchFamily="49" charset="0"/>
              </a:rPr>
              <a:t>c wgpy</a:t>
            </a:r>
            <a:r>
              <a:rPr lang="en-US" sz="2000" b="1" dirty="0" smtClean="0">
                <a:solidFill>
                  <a:srgbClr val="FF0000"/>
                </a:solidFill>
                <a:latin typeface="Courier New" panose="02070309020205020404" pitchFamily="49" charset="0"/>
                <a:cs typeface="Courier New" panose="02070309020205020404" pitchFamily="49" charset="0"/>
              </a:rPr>
              <a:t>a</a:t>
            </a:r>
            <a:r>
              <a:rPr lang="en-US" sz="1600" dirty="0" smtClean="0">
                <a:latin typeface="Courier New" panose="02070309020205020404" pitchFamily="49" charset="0"/>
                <a:cs typeface="Courier New" panose="02070309020205020404" pitchFamily="49" charset="0"/>
              </a:rPr>
              <a:t>ffacf aaanpgy</a:t>
            </a:r>
            <a:r>
              <a:rPr lang="en-US" sz="1800" b="1" dirty="0" smtClean="0">
                <a:latin typeface="Courier New" panose="02070309020205020404" pitchFamily="49" charset="0"/>
                <a:cs typeface="Courier New" panose="02070309020205020404" pitchFamily="49" charset="0"/>
              </a:rPr>
              <a:t>p</a:t>
            </a:r>
            <a:r>
              <a:rPr lang="en-US" sz="1600" dirty="0" smtClean="0">
                <a:latin typeface="Courier New" panose="02070309020205020404" pitchFamily="49" charset="0"/>
                <a:cs typeface="Courier New" panose="02070309020205020404" pitchFamily="49" charset="0"/>
              </a:rPr>
              <a:t>fh</a:t>
            </a:r>
          </a:p>
          <a:p>
            <a:pPr marL="0" indent="0">
              <a:spcBef>
                <a:spcPts val="0"/>
              </a:spcBef>
              <a:buNone/>
            </a:pPr>
            <a:r>
              <a:rPr lang="en-US" sz="1600" dirty="0" smtClean="0">
                <a:latin typeface="Courier New" panose="02070309020205020404" pitchFamily="49" charset="0"/>
                <a:cs typeface="Courier New" panose="02070309020205020404" pitchFamily="49" charset="0"/>
              </a:rPr>
              <a:t>plmaalpa</a:t>
            </a:r>
            <a:r>
              <a:rPr lang="en-US" sz="1800" b="1" dirty="0" smtClean="0">
                <a:latin typeface="Courier New" panose="02070309020205020404" pitchFamily="49" charset="0"/>
                <a:cs typeface="Courier New" panose="02070309020205020404" pitchFamily="49" charset="0"/>
              </a:rPr>
              <a:t>f</a:t>
            </a:r>
            <a:r>
              <a:rPr lang="en-US" sz="1600" dirty="0" smtClean="0">
                <a:latin typeface="Courier New" panose="02070309020205020404" pitchFamily="49" charset="0"/>
                <a:cs typeface="Courier New" panose="02070309020205020404" pitchFamily="49" charset="0"/>
              </a:rPr>
              <a:t>f aksatiynpv iyvfmnrqfr ncilqlfgkk vddgselssa sktevssvss</a:t>
            </a:r>
            <a:r>
              <a:rPr lang="en-US" sz="1600" dirty="0">
                <a:latin typeface="Courier New" panose="02070309020205020404" pitchFamily="49" charset="0"/>
                <a:cs typeface="Courier New" panose="02070309020205020404" pitchFamily="49" charset="0"/>
              </a:rPr>
              <a:t> </a:t>
            </a:r>
            <a:r>
              <a:rPr lang="en-US" sz="1600" dirty="0" smtClean="0">
                <a:latin typeface="Courier New" panose="02070309020205020404" pitchFamily="49" charset="0"/>
                <a:cs typeface="Courier New" panose="02070309020205020404" pitchFamily="49" charset="0"/>
              </a:rPr>
              <a:t>vspa </a:t>
            </a:r>
            <a:endParaRPr lang="en-US" dirty="0">
              <a:latin typeface="Courier New" panose="02070309020205020404" pitchFamily="49" charset="0"/>
              <a:cs typeface="Courier New" panose="02070309020205020404" pitchFamily="49" charset="0"/>
            </a:endParaRPr>
          </a:p>
        </p:txBody>
      </p:sp>
      <p:sp>
        <p:nvSpPr>
          <p:cNvPr id="4" name="TextBox 3"/>
          <p:cNvSpPr txBox="1"/>
          <p:nvPr/>
        </p:nvSpPr>
        <p:spPr>
          <a:xfrm rot="16200000">
            <a:off x="-481910" y="2359690"/>
            <a:ext cx="1802749" cy="369332"/>
          </a:xfrm>
          <a:prstGeom prst="rect">
            <a:avLst/>
          </a:prstGeom>
          <a:noFill/>
        </p:spPr>
        <p:txBody>
          <a:bodyPr wrap="square" rtlCol="0">
            <a:spAutoFit/>
          </a:bodyPr>
          <a:lstStyle/>
          <a:p>
            <a:pPr algn="ctr"/>
            <a:r>
              <a:rPr lang="en-US" b="1" dirty="0" smtClean="0">
                <a:solidFill>
                  <a:srgbClr val="008000"/>
                </a:solidFill>
              </a:rPr>
              <a:t>MWS GENE</a:t>
            </a:r>
            <a:endParaRPr lang="en-US" b="1" dirty="0">
              <a:solidFill>
                <a:srgbClr val="008000"/>
              </a:solidFill>
            </a:endParaRPr>
          </a:p>
        </p:txBody>
      </p:sp>
      <p:sp>
        <p:nvSpPr>
          <p:cNvPr id="5" name="Content Placeholder 2"/>
          <p:cNvSpPr txBox="1">
            <a:spLocks/>
          </p:cNvSpPr>
          <p:nvPr/>
        </p:nvSpPr>
        <p:spPr>
          <a:xfrm>
            <a:off x="604130" y="3749101"/>
            <a:ext cx="8286652" cy="2149349"/>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spcBef>
                <a:spcPts val="0"/>
              </a:spcBef>
              <a:buNone/>
            </a:pPr>
            <a:r>
              <a:rPr lang="en-US" sz="1600" dirty="0" smtClean="0">
                <a:latin typeface="Courier New" panose="02070309020205020404" pitchFamily="49" charset="0"/>
                <a:cs typeface="Courier New" panose="02070309020205020404" pitchFamily="49" charset="0"/>
              </a:rPr>
              <a:t>maqqwslqrl </a:t>
            </a:r>
            <a:r>
              <a:rPr lang="en-US" sz="1600" dirty="0">
                <a:latin typeface="Courier New" panose="02070309020205020404" pitchFamily="49" charset="0"/>
                <a:cs typeface="Courier New" panose="02070309020205020404" pitchFamily="49" charset="0"/>
              </a:rPr>
              <a:t>agrhpqdsye dstqssifty tnsnstrgpf </a:t>
            </a:r>
            <a:r>
              <a:rPr lang="en-US" sz="1600" dirty="0" smtClean="0">
                <a:latin typeface="Courier New" panose="02070309020205020404" pitchFamily="49" charset="0"/>
                <a:cs typeface="Courier New" panose="02070309020205020404" pitchFamily="49" charset="0"/>
              </a:rPr>
              <a:t>egpnyhiapr wvyhltsvwm</a:t>
            </a:r>
          </a:p>
          <a:p>
            <a:pPr marL="0" indent="0">
              <a:spcBef>
                <a:spcPts val="0"/>
              </a:spcBef>
              <a:buNone/>
            </a:pPr>
            <a:r>
              <a:rPr lang="en-US" sz="1600" dirty="0" smtClean="0">
                <a:latin typeface="Courier New" panose="02070309020205020404" pitchFamily="49" charset="0"/>
                <a:cs typeface="Courier New" panose="02070309020205020404" pitchFamily="49" charset="0"/>
              </a:rPr>
              <a:t>ifvv</a:t>
            </a:r>
            <a:r>
              <a:rPr lang="en-US" sz="1800" b="1" dirty="0" smtClean="0">
                <a:latin typeface="Courier New" panose="02070309020205020404" pitchFamily="49" charset="0"/>
                <a:cs typeface="Courier New" panose="02070309020205020404" pitchFamily="49" charset="0"/>
              </a:rPr>
              <a:t>t</a:t>
            </a:r>
            <a:r>
              <a:rPr lang="en-US" sz="1600" dirty="0" smtClean="0">
                <a:latin typeface="Courier New" panose="02070309020205020404" pitchFamily="49" charset="0"/>
                <a:cs typeface="Courier New" panose="02070309020205020404" pitchFamily="49" charset="0"/>
              </a:rPr>
              <a:t>asvft nglvlaatmk fkklrhplnw ilvnlavadl aetviastis </a:t>
            </a:r>
            <a:r>
              <a:rPr lang="en-US" sz="1800" b="1" dirty="0" smtClean="0">
                <a:latin typeface="Courier New" panose="02070309020205020404" pitchFamily="49" charset="0"/>
                <a:cs typeface="Courier New" panose="02070309020205020404" pitchFamily="49" charset="0"/>
              </a:rPr>
              <a:t>i</a:t>
            </a:r>
            <a:r>
              <a:rPr lang="en-US" sz="1600" dirty="0" smtClean="0">
                <a:latin typeface="Courier New" panose="02070309020205020404" pitchFamily="49" charset="0"/>
                <a:cs typeface="Courier New" panose="02070309020205020404" pitchFamily="49" charset="0"/>
              </a:rPr>
              <a:t>vnqv</a:t>
            </a:r>
            <a:r>
              <a:rPr lang="en-US" sz="1800" b="1" dirty="0" smtClean="0">
                <a:latin typeface="Courier New" panose="02070309020205020404" pitchFamily="49" charset="0"/>
                <a:cs typeface="Courier New" panose="02070309020205020404" pitchFamily="49" charset="0"/>
              </a:rPr>
              <a:t>s</a:t>
            </a:r>
            <a:r>
              <a:rPr lang="en-US" sz="1600" dirty="0" smtClean="0">
                <a:latin typeface="Courier New" panose="02070309020205020404" pitchFamily="49" charset="0"/>
                <a:cs typeface="Courier New" panose="02070309020205020404" pitchFamily="49" charset="0"/>
              </a:rPr>
              <a:t>gyfv</a:t>
            </a:r>
          </a:p>
          <a:p>
            <a:pPr marL="0" indent="0">
              <a:spcBef>
                <a:spcPts val="0"/>
              </a:spcBef>
              <a:buNone/>
            </a:pPr>
            <a:r>
              <a:rPr lang="en-US" sz="1600" dirty="0" smtClean="0">
                <a:latin typeface="Courier New" panose="02070309020205020404" pitchFamily="49" charset="0"/>
                <a:cs typeface="Courier New" panose="02070309020205020404" pitchFamily="49" charset="0"/>
              </a:rPr>
              <a:t>lghpmcvleg ytvslcgitg lwslaiiswe rw</a:t>
            </a:r>
            <a:r>
              <a:rPr lang="en-US" sz="1800" b="1" dirty="0" smtClean="0">
                <a:latin typeface="Courier New" panose="02070309020205020404" pitchFamily="49" charset="0"/>
                <a:cs typeface="Courier New" panose="02070309020205020404" pitchFamily="49" charset="0"/>
              </a:rPr>
              <a:t>l</a:t>
            </a:r>
            <a:r>
              <a:rPr lang="en-US" sz="1600" dirty="0" smtClean="0">
                <a:latin typeface="Courier New" panose="02070309020205020404" pitchFamily="49" charset="0"/>
                <a:cs typeface="Courier New" panose="02070309020205020404" pitchFamily="49" charset="0"/>
              </a:rPr>
              <a:t>vvckpfg nvrfdaklai vgiafswiw</a:t>
            </a:r>
            <a:r>
              <a:rPr lang="en-US" sz="1800" b="1" dirty="0" smtClean="0">
                <a:latin typeface="Courier New" panose="02070309020205020404" pitchFamily="49" charset="0"/>
                <a:cs typeface="Courier New" panose="02070309020205020404" pitchFamily="49" charset="0"/>
              </a:rPr>
              <a:t>s</a:t>
            </a:r>
            <a:endParaRPr lang="en-US" sz="1600" b="1" dirty="0" smtClean="0">
              <a:latin typeface="Courier New" panose="02070309020205020404" pitchFamily="49" charset="0"/>
              <a:cs typeface="Courier New" panose="02070309020205020404" pitchFamily="49" charset="0"/>
            </a:endParaRPr>
          </a:p>
          <a:p>
            <a:pPr marL="0" indent="0">
              <a:spcBef>
                <a:spcPts val="0"/>
              </a:spcBef>
              <a:buNone/>
            </a:pPr>
            <a:r>
              <a:rPr lang="en-US" sz="1600" dirty="0" smtClean="0">
                <a:latin typeface="Courier New" panose="02070309020205020404" pitchFamily="49" charset="0"/>
                <a:cs typeface="Courier New" panose="02070309020205020404" pitchFamily="49" charset="0"/>
              </a:rPr>
              <a:t>avwtappifg wsrywphglk tscgpdvfsg ssypgvqsym ivlmvtcci</a:t>
            </a:r>
            <a:r>
              <a:rPr lang="en-US" sz="1800" b="1" dirty="0" smtClean="0">
                <a:latin typeface="Courier New" panose="02070309020205020404" pitchFamily="49" charset="0"/>
                <a:cs typeface="Courier New" panose="02070309020205020404" pitchFamily="49" charset="0"/>
              </a:rPr>
              <a:t>i</a:t>
            </a:r>
            <a:r>
              <a:rPr lang="en-US" sz="1600" dirty="0" smtClean="0">
                <a:latin typeface="Courier New" panose="02070309020205020404" pitchFamily="49" charset="0"/>
                <a:cs typeface="Courier New" panose="02070309020205020404" pitchFamily="49" charset="0"/>
              </a:rPr>
              <a:t> pl</a:t>
            </a:r>
            <a:r>
              <a:rPr lang="en-US" sz="1800" b="1" dirty="0" smtClean="0">
                <a:latin typeface="Courier New" panose="02070309020205020404" pitchFamily="49" charset="0"/>
                <a:cs typeface="Courier New" panose="02070309020205020404" pitchFamily="49" charset="0"/>
              </a:rPr>
              <a:t>a</a:t>
            </a:r>
            <a:r>
              <a:rPr lang="en-US" sz="1600" dirty="0" smtClean="0">
                <a:latin typeface="Courier New" panose="02070309020205020404" pitchFamily="49" charset="0"/>
                <a:cs typeface="Courier New" panose="02070309020205020404" pitchFamily="49" charset="0"/>
              </a:rPr>
              <a:t>ii</a:t>
            </a:r>
            <a:r>
              <a:rPr lang="en-US" sz="1800" b="1" dirty="0" smtClean="0">
                <a:latin typeface="Courier New" panose="02070309020205020404" pitchFamily="49" charset="0"/>
                <a:cs typeface="Courier New" panose="02070309020205020404" pitchFamily="49" charset="0"/>
              </a:rPr>
              <a:t>m</a:t>
            </a:r>
            <a:r>
              <a:rPr lang="en-US" sz="1600" dirty="0" smtClean="0">
                <a:latin typeface="Courier New" panose="02070309020205020404" pitchFamily="49" charset="0"/>
                <a:cs typeface="Courier New" panose="02070309020205020404" pitchFamily="49" charset="0"/>
              </a:rPr>
              <a:t>lcyl</a:t>
            </a:r>
          </a:p>
          <a:p>
            <a:pPr marL="0" indent="0">
              <a:spcBef>
                <a:spcPts val="0"/>
              </a:spcBef>
              <a:buNone/>
            </a:pPr>
            <a:r>
              <a:rPr lang="en-US" sz="1600" dirty="0" smtClean="0">
                <a:latin typeface="Courier New" panose="02070309020205020404" pitchFamily="49" charset="0"/>
                <a:cs typeface="Courier New" panose="02070309020205020404" pitchFamily="49" charset="0"/>
              </a:rPr>
              <a:t>qvwlairava </a:t>
            </a:r>
            <a:r>
              <a:rPr lang="en-US" sz="1600" dirty="0">
                <a:latin typeface="Courier New" panose="02070309020205020404" pitchFamily="49" charset="0"/>
                <a:cs typeface="Courier New" panose="02070309020205020404" pitchFamily="49" charset="0"/>
              </a:rPr>
              <a:t>kqqkesestq kaekevtrmv vvm</a:t>
            </a:r>
            <a:r>
              <a:rPr lang="en-US" sz="1800" b="1" dirty="0">
                <a:latin typeface="Courier New" panose="02070309020205020404" pitchFamily="49" charset="0"/>
                <a:cs typeface="Courier New" panose="02070309020205020404" pitchFamily="49" charset="0"/>
              </a:rPr>
              <a:t>if</a:t>
            </a:r>
            <a:r>
              <a:rPr lang="en-US" sz="1600" dirty="0">
                <a:latin typeface="Courier New" panose="02070309020205020404" pitchFamily="49" charset="0"/>
                <a:cs typeface="Courier New" panose="02070309020205020404" pitchFamily="49" charset="0"/>
              </a:rPr>
              <a:t>a</a:t>
            </a:r>
            <a:r>
              <a:rPr lang="en-US" sz="2000" b="1" dirty="0">
                <a:solidFill>
                  <a:srgbClr val="FF0000"/>
                </a:solidFill>
                <a:latin typeface="Courier New" panose="02070309020205020404" pitchFamily="49" charset="0"/>
                <a:cs typeface="Courier New" panose="02070309020205020404" pitchFamily="49" charset="0"/>
              </a:rPr>
              <a:t>y</a:t>
            </a:r>
            <a:r>
              <a:rPr lang="en-US" sz="1600" dirty="0">
                <a:latin typeface="Courier New" panose="02070309020205020404" pitchFamily="49" charset="0"/>
                <a:cs typeface="Courier New" panose="02070309020205020404" pitchFamily="49" charset="0"/>
              </a:rPr>
              <a:t>c</a:t>
            </a:r>
            <a:r>
              <a:rPr lang="en-US" sz="1800" b="1" dirty="0">
                <a:latin typeface="Courier New" panose="02070309020205020404" pitchFamily="49" charset="0"/>
                <a:cs typeface="Courier New" panose="02070309020205020404" pitchFamily="49" charset="0"/>
              </a:rPr>
              <a:t>v</a:t>
            </a:r>
            <a:r>
              <a:rPr lang="en-US" sz="1600" dirty="0">
                <a:latin typeface="Courier New" panose="02070309020205020404" pitchFamily="49" charset="0"/>
                <a:cs typeface="Courier New" panose="02070309020205020404" pitchFamily="49" charset="0"/>
              </a:rPr>
              <a:t>c wgpy</a:t>
            </a:r>
            <a:r>
              <a:rPr lang="en-US" sz="2000" b="1" dirty="0">
                <a:solidFill>
                  <a:srgbClr val="FF0000"/>
                </a:solidFill>
                <a:latin typeface="Courier New" panose="02070309020205020404" pitchFamily="49" charset="0"/>
                <a:cs typeface="Courier New" panose="02070309020205020404" pitchFamily="49" charset="0"/>
              </a:rPr>
              <a:t>t</a:t>
            </a:r>
            <a:r>
              <a:rPr lang="en-US" sz="1600" dirty="0">
                <a:latin typeface="Courier New" panose="02070309020205020404" pitchFamily="49" charset="0"/>
                <a:cs typeface="Courier New" panose="02070309020205020404" pitchFamily="49" charset="0"/>
              </a:rPr>
              <a:t>ffacf </a:t>
            </a:r>
            <a:r>
              <a:rPr lang="en-US" sz="1600" dirty="0" smtClean="0">
                <a:latin typeface="Courier New" panose="02070309020205020404" pitchFamily="49" charset="0"/>
                <a:cs typeface="Courier New" panose="02070309020205020404" pitchFamily="49" charset="0"/>
              </a:rPr>
              <a:t>aaanpgy</a:t>
            </a:r>
            <a:r>
              <a:rPr lang="en-US" sz="1800" b="1" dirty="0" smtClean="0">
                <a:latin typeface="Courier New" panose="02070309020205020404" pitchFamily="49" charset="0"/>
                <a:cs typeface="Courier New" panose="02070309020205020404" pitchFamily="49" charset="0"/>
              </a:rPr>
              <a:t>a</a:t>
            </a:r>
            <a:r>
              <a:rPr lang="en-US" sz="1600" dirty="0" smtClean="0">
                <a:latin typeface="Courier New" panose="02070309020205020404" pitchFamily="49" charset="0"/>
                <a:cs typeface="Courier New" panose="02070309020205020404" pitchFamily="49" charset="0"/>
              </a:rPr>
              <a:t>fh       plmaalpa</a:t>
            </a:r>
            <a:r>
              <a:rPr lang="en-US" sz="1800" b="1" dirty="0" smtClean="0">
                <a:latin typeface="Courier New" panose="02070309020205020404" pitchFamily="49" charset="0"/>
                <a:cs typeface="Courier New" panose="02070309020205020404" pitchFamily="49" charset="0"/>
              </a:rPr>
              <a:t>y</a:t>
            </a:r>
            <a:r>
              <a:rPr lang="en-US" sz="1600" dirty="0" smtClean="0">
                <a:latin typeface="Courier New" panose="02070309020205020404" pitchFamily="49" charset="0"/>
                <a:cs typeface="Courier New" panose="02070309020205020404" pitchFamily="49" charset="0"/>
              </a:rPr>
              <a:t>f </a:t>
            </a:r>
            <a:r>
              <a:rPr lang="en-US" sz="1600" dirty="0">
                <a:latin typeface="Courier New" panose="02070309020205020404" pitchFamily="49" charset="0"/>
                <a:cs typeface="Courier New" panose="02070309020205020404" pitchFamily="49" charset="0"/>
              </a:rPr>
              <a:t>aksatiynpv iyvfmnrqfr ncilqlfgkk vddgselssa </a:t>
            </a:r>
            <a:r>
              <a:rPr lang="en-US" sz="1600" dirty="0" smtClean="0">
                <a:latin typeface="Courier New" panose="02070309020205020404" pitchFamily="49" charset="0"/>
                <a:cs typeface="Courier New" panose="02070309020205020404" pitchFamily="49" charset="0"/>
              </a:rPr>
              <a:t>sktevssvss</a:t>
            </a:r>
            <a:r>
              <a:rPr lang="en-US" sz="1600" dirty="0">
                <a:latin typeface="Courier New" panose="02070309020205020404" pitchFamily="49" charset="0"/>
                <a:cs typeface="Courier New" panose="02070309020205020404" pitchFamily="49" charset="0"/>
              </a:rPr>
              <a:t> </a:t>
            </a:r>
            <a:r>
              <a:rPr lang="en-US" sz="1600" dirty="0" smtClean="0">
                <a:latin typeface="Courier New" panose="02070309020205020404" pitchFamily="49" charset="0"/>
                <a:cs typeface="Courier New" panose="02070309020205020404" pitchFamily="49" charset="0"/>
              </a:rPr>
              <a:t>vspa </a:t>
            </a:r>
            <a:endParaRPr lang="en-US" dirty="0">
              <a:latin typeface="Courier New" panose="02070309020205020404" pitchFamily="49" charset="0"/>
              <a:cs typeface="Courier New" panose="02070309020205020404" pitchFamily="49" charset="0"/>
            </a:endParaRPr>
          </a:p>
        </p:txBody>
      </p:sp>
      <p:sp>
        <p:nvSpPr>
          <p:cNvPr id="6" name="TextBox 5"/>
          <p:cNvSpPr txBox="1"/>
          <p:nvPr/>
        </p:nvSpPr>
        <p:spPr>
          <a:xfrm rot="16200000">
            <a:off x="-481910" y="4546185"/>
            <a:ext cx="1802749" cy="369332"/>
          </a:xfrm>
          <a:prstGeom prst="rect">
            <a:avLst/>
          </a:prstGeom>
          <a:noFill/>
        </p:spPr>
        <p:txBody>
          <a:bodyPr wrap="square" rtlCol="0">
            <a:spAutoFit/>
          </a:bodyPr>
          <a:lstStyle/>
          <a:p>
            <a:pPr algn="ctr"/>
            <a:r>
              <a:rPr lang="en-US" b="1" dirty="0" smtClean="0">
                <a:solidFill>
                  <a:srgbClr val="FF0000"/>
                </a:solidFill>
              </a:rPr>
              <a:t>LWS GENE</a:t>
            </a:r>
            <a:endParaRPr lang="en-US" b="1" dirty="0">
              <a:solidFill>
                <a:srgbClr val="FF0000"/>
              </a:solidFill>
            </a:endParaRPr>
          </a:p>
        </p:txBody>
      </p:sp>
      <p:sp>
        <p:nvSpPr>
          <p:cNvPr id="8" name="Rectangle 7"/>
          <p:cNvSpPr/>
          <p:nvPr/>
        </p:nvSpPr>
        <p:spPr>
          <a:xfrm>
            <a:off x="1597230" y="6002911"/>
            <a:ext cx="6604783" cy="369332"/>
          </a:xfrm>
          <a:prstGeom prst="rect">
            <a:avLst/>
          </a:prstGeom>
        </p:spPr>
        <p:txBody>
          <a:bodyPr wrap="square">
            <a:spAutoFit/>
          </a:bodyPr>
          <a:lstStyle/>
          <a:p>
            <a:r>
              <a:rPr lang="en-US" dirty="0" smtClean="0"/>
              <a:t>Slide from </a:t>
            </a:r>
            <a:r>
              <a:rPr lang="en-US" dirty="0"/>
              <a:t>EVO-ED </a:t>
            </a:r>
            <a:r>
              <a:rPr lang="en-US" dirty="0" err="1"/>
              <a:t>Powerpoint</a:t>
            </a:r>
            <a:r>
              <a:rPr lang="en-US" dirty="0"/>
              <a:t> </a:t>
            </a:r>
            <a:r>
              <a:rPr lang="mr-IN" dirty="0"/>
              <a:t>–</a:t>
            </a:r>
            <a:r>
              <a:rPr lang="en-US" dirty="0"/>
              <a:t> “Monkey Opsin </a:t>
            </a:r>
            <a:r>
              <a:rPr lang="en-US" dirty="0" smtClean="0"/>
              <a:t>Evolution”</a:t>
            </a:r>
            <a:endParaRPr lang="en-US" dirty="0"/>
          </a:p>
        </p:txBody>
      </p:sp>
    </p:spTree>
    <p:extLst>
      <p:ext uri="{BB962C8B-B14F-4D97-AF65-F5344CB8AC3E}">
        <p14:creationId xmlns:p14="http://schemas.microsoft.com/office/powerpoint/2010/main" val="5019581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4261" y="274638"/>
            <a:ext cx="8419432" cy="1143000"/>
          </a:xfrm>
        </p:spPr>
        <p:txBody>
          <a:bodyPr>
            <a:noAutofit/>
          </a:bodyPr>
          <a:lstStyle/>
          <a:p>
            <a:r>
              <a:rPr lang="en-US" sz="2800" dirty="0" smtClean="0"/>
              <a:t>A change from </a:t>
            </a:r>
            <a:r>
              <a:rPr lang="en-US" sz="2800" i="1" dirty="0" smtClean="0"/>
              <a:t>alanine</a:t>
            </a:r>
            <a:r>
              <a:rPr lang="en-US" sz="2800" dirty="0" smtClean="0"/>
              <a:t> to </a:t>
            </a:r>
            <a:r>
              <a:rPr lang="en-US" sz="2800" i="1" dirty="0" smtClean="0"/>
              <a:t>serine</a:t>
            </a:r>
            <a:r>
              <a:rPr lang="en-US" sz="2800" dirty="0" smtClean="0"/>
              <a:t> at position 180 results in an additional spectral shift of 3-7nm.</a:t>
            </a:r>
            <a:endParaRPr lang="en-US" sz="2800" dirty="0"/>
          </a:p>
        </p:txBody>
      </p:sp>
      <p:sp>
        <p:nvSpPr>
          <p:cNvPr id="3" name="Content Placeholder 2"/>
          <p:cNvSpPr>
            <a:spLocks noGrp="1"/>
          </p:cNvSpPr>
          <p:nvPr>
            <p:ph idx="4294967295"/>
          </p:nvPr>
        </p:nvSpPr>
        <p:spPr>
          <a:xfrm>
            <a:off x="604129" y="1635446"/>
            <a:ext cx="8302729" cy="2355858"/>
          </a:xfrm>
          <a:prstGeom prst="rect">
            <a:avLst/>
          </a:prstGeom>
        </p:spPr>
        <p:txBody>
          <a:bodyPr>
            <a:noAutofit/>
          </a:bodyPr>
          <a:lstStyle/>
          <a:p>
            <a:pPr marL="0" indent="0">
              <a:spcBef>
                <a:spcPts val="0"/>
              </a:spcBef>
              <a:buNone/>
            </a:pPr>
            <a:r>
              <a:rPr lang="en-US" sz="1600" dirty="0" smtClean="0">
                <a:latin typeface="Courier New" panose="02070309020205020404" pitchFamily="49" charset="0"/>
                <a:cs typeface="Courier New" panose="02070309020205020404" pitchFamily="49" charset="0"/>
              </a:rPr>
              <a:t>maqqwslqrl agrhpqdsye dstqssifty tnsnstrgpf egpnyhiapr wvyhltsvwm</a:t>
            </a:r>
          </a:p>
          <a:p>
            <a:pPr marL="0" indent="0">
              <a:spcBef>
                <a:spcPts val="0"/>
              </a:spcBef>
              <a:buNone/>
            </a:pPr>
            <a:r>
              <a:rPr lang="en-US" sz="1600" dirty="0" smtClean="0">
                <a:latin typeface="Courier New" panose="02070309020205020404" pitchFamily="49" charset="0"/>
                <a:cs typeface="Courier New" panose="02070309020205020404" pitchFamily="49" charset="0"/>
              </a:rPr>
              <a:t>ifvv</a:t>
            </a:r>
            <a:r>
              <a:rPr lang="en-US" sz="1800" b="1" dirty="0" smtClean="0">
                <a:latin typeface="Courier New" panose="02070309020205020404" pitchFamily="49" charset="0"/>
                <a:cs typeface="Courier New" panose="02070309020205020404" pitchFamily="49" charset="0"/>
              </a:rPr>
              <a:t>i</a:t>
            </a:r>
            <a:r>
              <a:rPr lang="en-US" sz="1600" dirty="0" smtClean="0">
                <a:latin typeface="Courier New" panose="02070309020205020404" pitchFamily="49" charset="0"/>
                <a:cs typeface="Courier New" panose="02070309020205020404" pitchFamily="49" charset="0"/>
              </a:rPr>
              <a:t>asvft nglvlaatmk fkklrhplnw ilvnlavadl aetviastis </a:t>
            </a:r>
            <a:r>
              <a:rPr lang="en-US" sz="1800" b="1" dirty="0" smtClean="0">
                <a:latin typeface="Courier New" panose="02070309020205020404" pitchFamily="49" charset="0"/>
                <a:cs typeface="Courier New" panose="02070309020205020404" pitchFamily="49" charset="0"/>
              </a:rPr>
              <a:t>v</a:t>
            </a:r>
            <a:r>
              <a:rPr lang="en-US" sz="1600" dirty="0" smtClean="0">
                <a:latin typeface="Courier New" panose="02070309020205020404" pitchFamily="49" charset="0"/>
                <a:cs typeface="Courier New" panose="02070309020205020404" pitchFamily="49" charset="0"/>
              </a:rPr>
              <a:t>vnqv</a:t>
            </a:r>
            <a:r>
              <a:rPr lang="en-US" sz="1800" b="1" dirty="0" smtClean="0">
                <a:latin typeface="Courier New" panose="02070309020205020404" pitchFamily="49" charset="0"/>
                <a:cs typeface="Courier New" panose="02070309020205020404" pitchFamily="49" charset="0"/>
              </a:rPr>
              <a:t>y</a:t>
            </a:r>
            <a:r>
              <a:rPr lang="en-US" sz="1600" dirty="0" smtClean="0">
                <a:latin typeface="Courier New" panose="02070309020205020404" pitchFamily="49" charset="0"/>
                <a:cs typeface="Courier New" panose="02070309020205020404" pitchFamily="49" charset="0"/>
              </a:rPr>
              <a:t>gyfv</a:t>
            </a:r>
          </a:p>
          <a:p>
            <a:pPr marL="0" indent="0">
              <a:spcBef>
                <a:spcPts val="0"/>
              </a:spcBef>
              <a:buNone/>
            </a:pPr>
            <a:r>
              <a:rPr lang="en-US" sz="1600" dirty="0" smtClean="0">
                <a:latin typeface="Courier New" panose="02070309020205020404" pitchFamily="49" charset="0"/>
                <a:cs typeface="Courier New" panose="02070309020205020404" pitchFamily="49" charset="0"/>
              </a:rPr>
              <a:t>lghpmcvleg ytvslcgitg lwslaiiswe rw</a:t>
            </a:r>
            <a:r>
              <a:rPr lang="en-US" sz="1800" b="1" dirty="0" smtClean="0">
                <a:latin typeface="Courier New" panose="02070309020205020404" pitchFamily="49" charset="0"/>
                <a:cs typeface="Courier New" panose="02070309020205020404" pitchFamily="49" charset="0"/>
              </a:rPr>
              <a:t>m</a:t>
            </a:r>
            <a:r>
              <a:rPr lang="en-US" sz="1600" dirty="0" smtClean="0">
                <a:latin typeface="Courier New" panose="02070309020205020404" pitchFamily="49" charset="0"/>
                <a:cs typeface="Courier New" panose="02070309020205020404" pitchFamily="49" charset="0"/>
              </a:rPr>
              <a:t>vvckpfg nvrfdaklai vgiafswiw</a:t>
            </a:r>
            <a:r>
              <a:rPr lang="en-US" sz="2000" b="1" dirty="0" smtClean="0">
                <a:solidFill>
                  <a:srgbClr val="FF0000"/>
                </a:solidFill>
                <a:latin typeface="Courier New" panose="02070309020205020404" pitchFamily="49" charset="0"/>
                <a:cs typeface="Courier New" panose="02070309020205020404" pitchFamily="49" charset="0"/>
              </a:rPr>
              <a:t>a</a:t>
            </a:r>
            <a:endParaRPr lang="en-US" sz="1800" b="1" dirty="0" smtClean="0">
              <a:solidFill>
                <a:srgbClr val="FF0000"/>
              </a:solidFill>
              <a:latin typeface="Courier New" panose="02070309020205020404" pitchFamily="49" charset="0"/>
              <a:cs typeface="Courier New" panose="02070309020205020404" pitchFamily="49" charset="0"/>
            </a:endParaRPr>
          </a:p>
          <a:p>
            <a:pPr marL="0" indent="0">
              <a:spcBef>
                <a:spcPts val="0"/>
              </a:spcBef>
              <a:buNone/>
            </a:pPr>
            <a:r>
              <a:rPr lang="en-US" sz="1600" dirty="0" smtClean="0">
                <a:latin typeface="Courier New" panose="02070309020205020404" pitchFamily="49" charset="0"/>
                <a:cs typeface="Courier New" panose="02070309020205020404" pitchFamily="49" charset="0"/>
              </a:rPr>
              <a:t>avwtappifg wsrywphglk tscgpdvfsg ssypgvqsym ivlmvtcci</a:t>
            </a:r>
            <a:r>
              <a:rPr lang="en-US" sz="1800" b="1" dirty="0" smtClean="0">
                <a:latin typeface="Courier New" panose="02070309020205020404" pitchFamily="49" charset="0"/>
                <a:cs typeface="Courier New" panose="02070309020205020404" pitchFamily="49" charset="0"/>
              </a:rPr>
              <a:t>t</a:t>
            </a:r>
            <a:r>
              <a:rPr lang="en-US" sz="1600" dirty="0" smtClean="0">
                <a:latin typeface="Courier New" panose="02070309020205020404" pitchFamily="49" charset="0"/>
                <a:cs typeface="Courier New" panose="02070309020205020404" pitchFamily="49" charset="0"/>
              </a:rPr>
              <a:t> pl</a:t>
            </a:r>
            <a:r>
              <a:rPr lang="en-US" sz="1800" b="1" dirty="0" smtClean="0">
                <a:latin typeface="Courier New" panose="02070309020205020404" pitchFamily="49" charset="0"/>
                <a:cs typeface="Courier New" panose="02070309020205020404" pitchFamily="49" charset="0"/>
              </a:rPr>
              <a:t>s</a:t>
            </a:r>
            <a:r>
              <a:rPr lang="en-US" sz="1600" dirty="0" smtClean="0">
                <a:latin typeface="Courier New" panose="02070309020205020404" pitchFamily="49" charset="0"/>
                <a:cs typeface="Courier New" panose="02070309020205020404" pitchFamily="49" charset="0"/>
              </a:rPr>
              <a:t>ii</a:t>
            </a:r>
            <a:r>
              <a:rPr lang="en-US" sz="1800" b="1" dirty="0" smtClean="0">
                <a:latin typeface="Courier New" panose="02070309020205020404" pitchFamily="49" charset="0"/>
                <a:cs typeface="Courier New" panose="02070309020205020404" pitchFamily="49" charset="0"/>
              </a:rPr>
              <a:t>v</a:t>
            </a:r>
            <a:r>
              <a:rPr lang="en-US" sz="1600" dirty="0" smtClean="0">
                <a:latin typeface="Courier New" panose="02070309020205020404" pitchFamily="49" charset="0"/>
                <a:cs typeface="Courier New" panose="02070309020205020404" pitchFamily="49" charset="0"/>
              </a:rPr>
              <a:t>lcyl</a:t>
            </a:r>
          </a:p>
          <a:p>
            <a:pPr marL="0" indent="0">
              <a:spcBef>
                <a:spcPts val="0"/>
              </a:spcBef>
              <a:buNone/>
            </a:pPr>
            <a:r>
              <a:rPr lang="en-US" sz="1600" dirty="0" smtClean="0">
                <a:latin typeface="Courier New" panose="02070309020205020404" pitchFamily="49" charset="0"/>
                <a:cs typeface="Courier New" panose="02070309020205020404" pitchFamily="49" charset="0"/>
              </a:rPr>
              <a:t>qvwlairava kqqkesestq kaekevtrmv vvm</a:t>
            </a:r>
            <a:r>
              <a:rPr lang="en-US" sz="1800" b="1" dirty="0" smtClean="0">
                <a:latin typeface="Courier New" panose="02070309020205020404" pitchFamily="49" charset="0"/>
                <a:cs typeface="Courier New" panose="02070309020205020404" pitchFamily="49" charset="0"/>
              </a:rPr>
              <a:t>vl</a:t>
            </a:r>
            <a:r>
              <a:rPr lang="en-US" sz="1600" dirty="0" smtClean="0">
                <a:latin typeface="Courier New" panose="02070309020205020404" pitchFamily="49" charset="0"/>
                <a:cs typeface="Courier New" panose="02070309020205020404" pitchFamily="49" charset="0"/>
              </a:rPr>
              <a:t>a</a:t>
            </a:r>
            <a:r>
              <a:rPr lang="en-US" sz="1800" b="1" dirty="0" smtClean="0">
                <a:latin typeface="Courier New" panose="02070309020205020404" pitchFamily="49" charset="0"/>
                <a:cs typeface="Courier New" panose="02070309020205020404" pitchFamily="49" charset="0"/>
              </a:rPr>
              <a:t>f</a:t>
            </a:r>
            <a:r>
              <a:rPr lang="en-US" sz="1600" dirty="0" smtClean="0">
                <a:latin typeface="Courier New" panose="02070309020205020404" pitchFamily="49" charset="0"/>
                <a:cs typeface="Courier New" panose="02070309020205020404" pitchFamily="49" charset="0"/>
              </a:rPr>
              <a:t>c</a:t>
            </a:r>
            <a:r>
              <a:rPr lang="en-US" sz="1800" b="1" dirty="0" smtClean="0">
                <a:latin typeface="Courier New" panose="02070309020205020404" pitchFamily="49" charset="0"/>
                <a:cs typeface="Courier New" panose="02070309020205020404" pitchFamily="49" charset="0"/>
              </a:rPr>
              <a:t>f</a:t>
            </a:r>
            <a:r>
              <a:rPr lang="en-US" sz="1600" dirty="0" smtClean="0">
                <a:latin typeface="Courier New" panose="02070309020205020404" pitchFamily="49" charset="0"/>
                <a:cs typeface="Courier New" panose="02070309020205020404" pitchFamily="49" charset="0"/>
              </a:rPr>
              <a:t>c wgpy</a:t>
            </a:r>
            <a:r>
              <a:rPr lang="en-US" sz="1800" b="1" dirty="0" smtClean="0">
                <a:latin typeface="Courier New" panose="02070309020205020404" pitchFamily="49" charset="0"/>
                <a:cs typeface="Courier New" panose="02070309020205020404" pitchFamily="49" charset="0"/>
              </a:rPr>
              <a:t>a</a:t>
            </a:r>
            <a:r>
              <a:rPr lang="en-US" sz="1600" dirty="0" smtClean="0">
                <a:latin typeface="Courier New" panose="02070309020205020404" pitchFamily="49" charset="0"/>
                <a:cs typeface="Courier New" panose="02070309020205020404" pitchFamily="49" charset="0"/>
              </a:rPr>
              <a:t>ffacf aaanpgy</a:t>
            </a:r>
            <a:r>
              <a:rPr lang="en-US" sz="1800" b="1" dirty="0" smtClean="0">
                <a:latin typeface="Courier New" panose="02070309020205020404" pitchFamily="49" charset="0"/>
                <a:cs typeface="Courier New" panose="02070309020205020404" pitchFamily="49" charset="0"/>
              </a:rPr>
              <a:t>p</a:t>
            </a:r>
            <a:r>
              <a:rPr lang="en-US" sz="1600" dirty="0" smtClean="0">
                <a:latin typeface="Courier New" panose="02070309020205020404" pitchFamily="49" charset="0"/>
                <a:cs typeface="Courier New" panose="02070309020205020404" pitchFamily="49" charset="0"/>
              </a:rPr>
              <a:t>fh</a:t>
            </a:r>
          </a:p>
          <a:p>
            <a:pPr marL="0" indent="0">
              <a:spcBef>
                <a:spcPts val="0"/>
              </a:spcBef>
              <a:buNone/>
            </a:pPr>
            <a:r>
              <a:rPr lang="en-US" sz="1600" dirty="0" smtClean="0">
                <a:latin typeface="Courier New" panose="02070309020205020404" pitchFamily="49" charset="0"/>
                <a:cs typeface="Courier New" panose="02070309020205020404" pitchFamily="49" charset="0"/>
              </a:rPr>
              <a:t>plmaalpa</a:t>
            </a:r>
            <a:r>
              <a:rPr lang="en-US" sz="1800" b="1" dirty="0" smtClean="0">
                <a:latin typeface="Courier New" panose="02070309020205020404" pitchFamily="49" charset="0"/>
                <a:cs typeface="Courier New" panose="02070309020205020404" pitchFamily="49" charset="0"/>
              </a:rPr>
              <a:t>f</a:t>
            </a:r>
            <a:r>
              <a:rPr lang="en-US" sz="1600" dirty="0" smtClean="0">
                <a:latin typeface="Courier New" panose="02070309020205020404" pitchFamily="49" charset="0"/>
                <a:cs typeface="Courier New" panose="02070309020205020404" pitchFamily="49" charset="0"/>
              </a:rPr>
              <a:t>f aksatiynpv iyvfmnrqfr ncilqlfgkk vddgselssa sktevssvss vspa </a:t>
            </a:r>
            <a:endParaRPr lang="en-US" dirty="0">
              <a:latin typeface="Courier New" panose="02070309020205020404" pitchFamily="49" charset="0"/>
              <a:cs typeface="Courier New" panose="02070309020205020404" pitchFamily="49" charset="0"/>
            </a:endParaRPr>
          </a:p>
        </p:txBody>
      </p:sp>
      <p:sp>
        <p:nvSpPr>
          <p:cNvPr id="4" name="TextBox 3"/>
          <p:cNvSpPr txBox="1"/>
          <p:nvPr/>
        </p:nvSpPr>
        <p:spPr>
          <a:xfrm rot="16200000">
            <a:off x="-358954" y="2390887"/>
            <a:ext cx="1587500" cy="369332"/>
          </a:xfrm>
          <a:prstGeom prst="rect">
            <a:avLst/>
          </a:prstGeom>
          <a:noFill/>
        </p:spPr>
        <p:txBody>
          <a:bodyPr wrap="square" rtlCol="0">
            <a:spAutoFit/>
          </a:bodyPr>
          <a:lstStyle/>
          <a:p>
            <a:pPr algn="ctr"/>
            <a:r>
              <a:rPr lang="en-US" b="1" dirty="0" smtClean="0">
                <a:solidFill>
                  <a:srgbClr val="008000"/>
                </a:solidFill>
              </a:rPr>
              <a:t>MWS GENE</a:t>
            </a:r>
            <a:endParaRPr lang="en-US" b="1" dirty="0">
              <a:solidFill>
                <a:srgbClr val="008000"/>
              </a:solidFill>
            </a:endParaRPr>
          </a:p>
        </p:txBody>
      </p:sp>
      <p:sp>
        <p:nvSpPr>
          <p:cNvPr id="5" name="Content Placeholder 2"/>
          <p:cNvSpPr txBox="1">
            <a:spLocks/>
          </p:cNvSpPr>
          <p:nvPr/>
        </p:nvSpPr>
        <p:spPr>
          <a:xfrm>
            <a:off x="604129" y="3736418"/>
            <a:ext cx="8302729" cy="2682278"/>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spcBef>
                <a:spcPts val="0"/>
              </a:spcBef>
              <a:buNone/>
            </a:pPr>
            <a:r>
              <a:rPr lang="en-US" sz="1600" dirty="0" smtClean="0">
                <a:latin typeface="Courier New" panose="02070309020205020404" pitchFamily="49" charset="0"/>
                <a:cs typeface="Courier New" panose="02070309020205020404" pitchFamily="49" charset="0"/>
              </a:rPr>
              <a:t>maqqwslqrl </a:t>
            </a:r>
            <a:r>
              <a:rPr lang="en-US" sz="1600" dirty="0">
                <a:latin typeface="Courier New" panose="02070309020205020404" pitchFamily="49" charset="0"/>
                <a:cs typeface="Courier New" panose="02070309020205020404" pitchFamily="49" charset="0"/>
              </a:rPr>
              <a:t>agrhpqdsye dstqssifty tnsnstrgpf </a:t>
            </a:r>
            <a:r>
              <a:rPr lang="en-US" sz="1600" dirty="0" smtClean="0">
                <a:latin typeface="Courier New" panose="02070309020205020404" pitchFamily="49" charset="0"/>
                <a:cs typeface="Courier New" panose="02070309020205020404" pitchFamily="49" charset="0"/>
              </a:rPr>
              <a:t>egpnyhiapr wvyhltsvwm</a:t>
            </a:r>
          </a:p>
          <a:p>
            <a:pPr marL="0" indent="0">
              <a:spcBef>
                <a:spcPts val="0"/>
              </a:spcBef>
              <a:buNone/>
            </a:pPr>
            <a:r>
              <a:rPr lang="en-US" sz="1600" dirty="0" smtClean="0">
                <a:latin typeface="Courier New" panose="02070309020205020404" pitchFamily="49" charset="0"/>
                <a:cs typeface="Courier New" panose="02070309020205020404" pitchFamily="49" charset="0"/>
              </a:rPr>
              <a:t>ifvv</a:t>
            </a:r>
            <a:r>
              <a:rPr lang="en-US" sz="1800" b="1" dirty="0" smtClean="0">
                <a:latin typeface="Courier New" panose="02070309020205020404" pitchFamily="49" charset="0"/>
                <a:cs typeface="Courier New" panose="02070309020205020404" pitchFamily="49" charset="0"/>
              </a:rPr>
              <a:t>t</a:t>
            </a:r>
            <a:r>
              <a:rPr lang="en-US" sz="1600" dirty="0" smtClean="0">
                <a:latin typeface="Courier New" panose="02070309020205020404" pitchFamily="49" charset="0"/>
                <a:cs typeface="Courier New" panose="02070309020205020404" pitchFamily="49" charset="0"/>
              </a:rPr>
              <a:t>asvft nglvlaatmk fkklrhplnw ilvnlavadl aetviastis </a:t>
            </a:r>
            <a:r>
              <a:rPr lang="en-US" sz="1800" b="1" dirty="0" smtClean="0">
                <a:latin typeface="Courier New" panose="02070309020205020404" pitchFamily="49" charset="0"/>
                <a:cs typeface="Courier New" panose="02070309020205020404" pitchFamily="49" charset="0"/>
              </a:rPr>
              <a:t>i</a:t>
            </a:r>
            <a:r>
              <a:rPr lang="en-US" sz="1600" dirty="0" smtClean="0">
                <a:latin typeface="Courier New" panose="02070309020205020404" pitchFamily="49" charset="0"/>
                <a:cs typeface="Courier New" panose="02070309020205020404" pitchFamily="49" charset="0"/>
              </a:rPr>
              <a:t>vnqv</a:t>
            </a:r>
            <a:r>
              <a:rPr lang="en-US" sz="1800" b="1" dirty="0" smtClean="0">
                <a:latin typeface="Courier New" panose="02070309020205020404" pitchFamily="49" charset="0"/>
                <a:cs typeface="Courier New" panose="02070309020205020404" pitchFamily="49" charset="0"/>
              </a:rPr>
              <a:t>s</a:t>
            </a:r>
            <a:r>
              <a:rPr lang="en-US" sz="1600" dirty="0" smtClean="0">
                <a:latin typeface="Courier New" panose="02070309020205020404" pitchFamily="49" charset="0"/>
                <a:cs typeface="Courier New" panose="02070309020205020404" pitchFamily="49" charset="0"/>
              </a:rPr>
              <a:t>gyfv</a:t>
            </a:r>
          </a:p>
          <a:p>
            <a:pPr marL="0" indent="0">
              <a:spcBef>
                <a:spcPts val="0"/>
              </a:spcBef>
              <a:buNone/>
            </a:pPr>
            <a:r>
              <a:rPr lang="en-US" sz="1600" dirty="0" smtClean="0">
                <a:latin typeface="Courier New" panose="02070309020205020404" pitchFamily="49" charset="0"/>
                <a:cs typeface="Courier New" panose="02070309020205020404" pitchFamily="49" charset="0"/>
              </a:rPr>
              <a:t>lghpmcvleg ytvslcgitg lwslaiiswe rw</a:t>
            </a:r>
            <a:r>
              <a:rPr lang="en-US" sz="1800" b="1" dirty="0" smtClean="0">
                <a:latin typeface="Courier New" panose="02070309020205020404" pitchFamily="49" charset="0"/>
                <a:cs typeface="Courier New" panose="02070309020205020404" pitchFamily="49" charset="0"/>
              </a:rPr>
              <a:t>l</a:t>
            </a:r>
            <a:r>
              <a:rPr lang="en-US" sz="1600" dirty="0" smtClean="0">
                <a:latin typeface="Courier New" panose="02070309020205020404" pitchFamily="49" charset="0"/>
                <a:cs typeface="Courier New" panose="02070309020205020404" pitchFamily="49" charset="0"/>
              </a:rPr>
              <a:t>vvckpfg nvrfdaklai vgiafswiw</a:t>
            </a:r>
            <a:r>
              <a:rPr lang="en-US" sz="2000" b="1" dirty="0" smtClean="0">
                <a:solidFill>
                  <a:srgbClr val="FF0000"/>
                </a:solidFill>
                <a:latin typeface="Courier New" panose="02070309020205020404" pitchFamily="49" charset="0"/>
                <a:cs typeface="Courier New" panose="02070309020205020404" pitchFamily="49" charset="0"/>
              </a:rPr>
              <a:t>s</a:t>
            </a:r>
            <a:endParaRPr lang="en-US" sz="1600" b="1" dirty="0" smtClean="0">
              <a:solidFill>
                <a:srgbClr val="FF0000"/>
              </a:solidFill>
              <a:latin typeface="Courier New" panose="02070309020205020404" pitchFamily="49" charset="0"/>
              <a:cs typeface="Courier New" panose="02070309020205020404" pitchFamily="49" charset="0"/>
            </a:endParaRPr>
          </a:p>
          <a:p>
            <a:pPr marL="0" indent="0">
              <a:spcBef>
                <a:spcPts val="0"/>
              </a:spcBef>
              <a:buNone/>
            </a:pPr>
            <a:r>
              <a:rPr lang="en-US" sz="1600" dirty="0" smtClean="0">
                <a:latin typeface="Courier New" panose="02070309020205020404" pitchFamily="49" charset="0"/>
                <a:cs typeface="Courier New" panose="02070309020205020404" pitchFamily="49" charset="0"/>
              </a:rPr>
              <a:t>avwtappifg wsrywphglk tscgpdvfsg ssypgvqsym ivlmvtcci</a:t>
            </a:r>
            <a:r>
              <a:rPr lang="en-US" sz="1800" b="1" dirty="0" smtClean="0">
                <a:latin typeface="Courier New" panose="02070309020205020404" pitchFamily="49" charset="0"/>
                <a:cs typeface="Courier New" panose="02070309020205020404" pitchFamily="49" charset="0"/>
              </a:rPr>
              <a:t>i</a:t>
            </a:r>
            <a:r>
              <a:rPr lang="en-US" sz="1600" dirty="0" smtClean="0">
                <a:latin typeface="Courier New" panose="02070309020205020404" pitchFamily="49" charset="0"/>
                <a:cs typeface="Courier New" panose="02070309020205020404" pitchFamily="49" charset="0"/>
              </a:rPr>
              <a:t> pl</a:t>
            </a:r>
            <a:r>
              <a:rPr lang="en-US" sz="1800" b="1" dirty="0" smtClean="0">
                <a:latin typeface="Courier New" panose="02070309020205020404" pitchFamily="49" charset="0"/>
                <a:cs typeface="Courier New" panose="02070309020205020404" pitchFamily="49" charset="0"/>
              </a:rPr>
              <a:t>a</a:t>
            </a:r>
            <a:r>
              <a:rPr lang="en-US" sz="1600" dirty="0" smtClean="0">
                <a:latin typeface="Courier New" panose="02070309020205020404" pitchFamily="49" charset="0"/>
                <a:cs typeface="Courier New" panose="02070309020205020404" pitchFamily="49" charset="0"/>
              </a:rPr>
              <a:t>ii</a:t>
            </a:r>
            <a:r>
              <a:rPr lang="en-US" sz="1800" b="1" dirty="0" smtClean="0">
                <a:latin typeface="Courier New" panose="02070309020205020404" pitchFamily="49" charset="0"/>
                <a:cs typeface="Courier New" panose="02070309020205020404" pitchFamily="49" charset="0"/>
              </a:rPr>
              <a:t>m</a:t>
            </a:r>
            <a:r>
              <a:rPr lang="en-US" sz="1600" dirty="0" smtClean="0">
                <a:latin typeface="Courier New" panose="02070309020205020404" pitchFamily="49" charset="0"/>
                <a:cs typeface="Courier New" panose="02070309020205020404" pitchFamily="49" charset="0"/>
              </a:rPr>
              <a:t>lcyl</a:t>
            </a:r>
          </a:p>
          <a:p>
            <a:pPr marL="0" indent="0">
              <a:spcBef>
                <a:spcPts val="0"/>
              </a:spcBef>
              <a:buNone/>
            </a:pPr>
            <a:r>
              <a:rPr lang="en-US" sz="1600" dirty="0" smtClean="0">
                <a:latin typeface="Courier New" panose="02070309020205020404" pitchFamily="49" charset="0"/>
                <a:cs typeface="Courier New" panose="02070309020205020404" pitchFamily="49" charset="0"/>
              </a:rPr>
              <a:t>qvwlairava </a:t>
            </a:r>
            <a:r>
              <a:rPr lang="en-US" sz="1600" dirty="0">
                <a:latin typeface="Courier New" panose="02070309020205020404" pitchFamily="49" charset="0"/>
                <a:cs typeface="Courier New" panose="02070309020205020404" pitchFamily="49" charset="0"/>
              </a:rPr>
              <a:t>kqqkesestq kaekevtrmv vvm</a:t>
            </a:r>
            <a:r>
              <a:rPr lang="en-US" sz="1600" b="1" dirty="0">
                <a:latin typeface="Courier New" panose="02070309020205020404" pitchFamily="49" charset="0"/>
                <a:cs typeface="Courier New" panose="02070309020205020404" pitchFamily="49" charset="0"/>
              </a:rPr>
              <a:t>if</a:t>
            </a:r>
            <a:r>
              <a:rPr lang="en-US" sz="1600" dirty="0">
                <a:latin typeface="Courier New" panose="02070309020205020404" pitchFamily="49" charset="0"/>
                <a:cs typeface="Courier New" panose="02070309020205020404" pitchFamily="49" charset="0"/>
              </a:rPr>
              <a:t>a</a:t>
            </a:r>
            <a:r>
              <a:rPr lang="en-US" sz="1600" b="1" dirty="0">
                <a:latin typeface="Courier New" panose="02070309020205020404" pitchFamily="49" charset="0"/>
                <a:cs typeface="Courier New" panose="02070309020205020404" pitchFamily="49" charset="0"/>
              </a:rPr>
              <a:t>y</a:t>
            </a:r>
            <a:r>
              <a:rPr lang="en-US" sz="1600" dirty="0">
                <a:latin typeface="Courier New" panose="02070309020205020404" pitchFamily="49" charset="0"/>
                <a:cs typeface="Courier New" panose="02070309020205020404" pitchFamily="49" charset="0"/>
              </a:rPr>
              <a:t>c</a:t>
            </a:r>
            <a:r>
              <a:rPr lang="en-US" sz="1600" b="1" dirty="0">
                <a:latin typeface="Courier New" panose="02070309020205020404" pitchFamily="49" charset="0"/>
                <a:cs typeface="Courier New" panose="02070309020205020404" pitchFamily="49" charset="0"/>
              </a:rPr>
              <a:t>v</a:t>
            </a:r>
            <a:r>
              <a:rPr lang="en-US" sz="1600" dirty="0">
                <a:latin typeface="Courier New" panose="02070309020205020404" pitchFamily="49" charset="0"/>
                <a:cs typeface="Courier New" panose="02070309020205020404" pitchFamily="49" charset="0"/>
              </a:rPr>
              <a:t>c wgpy</a:t>
            </a:r>
            <a:r>
              <a:rPr lang="en-US" sz="1800" b="1" dirty="0">
                <a:latin typeface="Courier New" panose="02070309020205020404" pitchFamily="49" charset="0"/>
                <a:cs typeface="Courier New" panose="02070309020205020404" pitchFamily="49" charset="0"/>
              </a:rPr>
              <a:t>t</a:t>
            </a:r>
            <a:r>
              <a:rPr lang="en-US" sz="1600" dirty="0">
                <a:latin typeface="Courier New" panose="02070309020205020404" pitchFamily="49" charset="0"/>
                <a:cs typeface="Courier New" panose="02070309020205020404" pitchFamily="49" charset="0"/>
              </a:rPr>
              <a:t>ffacf </a:t>
            </a:r>
            <a:r>
              <a:rPr lang="en-US" sz="1600" dirty="0" smtClean="0">
                <a:latin typeface="Courier New" panose="02070309020205020404" pitchFamily="49" charset="0"/>
                <a:cs typeface="Courier New" panose="02070309020205020404" pitchFamily="49" charset="0"/>
              </a:rPr>
              <a:t>aaanpgy</a:t>
            </a:r>
            <a:r>
              <a:rPr lang="en-US" sz="1800" b="1" dirty="0" smtClean="0">
                <a:latin typeface="Courier New" panose="02070309020205020404" pitchFamily="49" charset="0"/>
                <a:cs typeface="Courier New" panose="02070309020205020404" pitchFamily="49" charset="0"/>
              </a:rPr>
              <a:t>a</a:t>
            </a:r>
            <a:r>
              <a:rPr lang="en-US" sz="1600" dirty="0" smtClean="0">
                <a:latin typeface="Courier New" panose="02070309020205020404" pitchFamily="49" charset="0"/>
                <a:cs typeface="Courier New" panose="02070309020205020404" pitchFamily="49" charset="0"/>
              </a:rPr>
              <a:t>fh       plmaalpa</a:t>
            </a:r>
            <a:r>
              <a:rPr lang="en-US" sz="1800" b="1" dirty="0" smtClean="0">
                <a:latin typeface="Courier New" panose="02070309020205020404" pitchFamily="49" charset="0"/>
                <a:cs typeface="Courier New" panose="02070309020205020404" pitchFamily="49" charset="0"/>
              </a:rPr>
              <a:t>y</a:t>
            </a:r>
            <a:r>
              <a:rPr lang="en-US" sz="1600" dirty="0" smtClean="0">
                <a:latin typeface="Courier New" panose="02070309020205020404" pitchFamily="49" charset="0"/>
                <a:cs typeface="Courier New" panose="02070309020205020404" pitchFamily="49" charset="0"/>
              </a:rPr>
              <a:t>f </a:t>
            </a:r>
            <a:r>
              <a:rPr lang="en-US" sz="1600" dirty="0">
                <a:latin typeface="Courier New" panose="02070309020205020404" pitchFamily="49" charset="0"/>
                <a:cs typeface="Courier New" panose="02070309020205020404" pitchFamily="49" charset="0"/>
              </a:rPr>
              <a:t>aksatiynpv iyvfmnrqfr ncilqlfgkk vddgselssa </a:t>
            </a:r>
            <a:r>
              <a:rPr lang="en-US" sz="1600" dirty="0" smtClean="0">
                <a:latin typeface="Courier New" panose="02070309020205020404" pitchFamily="49" charset="0"/>
                <a:cs typeface="Courier New" panose="02070309020205020404" pitchFamily="49" charset="0"/>
              </a:rPr>
              <a:t>sktevssvss</a:t>
            </a:r>
            <a:r>
              <a:rPr lang="en-US" sz="1600" dirty="0">
                <a:latin typeface="Courier New" panose="02070309020205020404" pitchFamily="49" charset="0"/>
                <a:cs typeface="Courier New" panose="02070309020205020404" pitchFamily="49" charset="0"/>
              </a:rPr>
              <a:t> </a:t>
            </a:r>
            <a:r>
              <a:rPr lang="en-US" sz="1600" dirty="0" smtClean="0">
                <a:latin typeface="Courier New" panose="02070309020205020404" pitchFamily="49" charset="0"/>
                <a:cs typeface="Courier New" panose="02070309020205020404" pitchFamily="49" charset="0"/>
              </a:rPr>
              <a:t>vspa </a:t>
            </a:r>
            <a:endParaRPr lang="en-US" dirty="0">
              <a:latin typeface="Courier New" panose="02070309020205020404" pitchFamily="49" charset="0"/>
              <a:cs typeface="Courier New" panose="02070309020205020404" pitchFamily="49" charset="0"/>
            </a:endParaRPr>
          </a:p>
        </p:txBody>
      </p:sp>
      <p:sp>
        <p:nvSpPr>
          <p:cNvPr id="6" name="TextBox 5"/>
          <p:cNvSpPr txBox="1"/>
          <p:nvPr/>
        </p:nvSpPr>
        <p:spPr>
          <a:xfrm rot="16200000">
            <a:off x="-358954" y="4576936"/>
            <a:ext cx="1587500" cy="369332"/>
          </a:xfrm>
          <a:prstGeom prst="rect">
            <a:avLst/>
          </a:prstGeom>
          <a:noFill/>
        </p:spPr>
        <p:txBody>
          <a:bodyPr wrap="square" rtlCol="0">
            <a:spAutoFit/>
          </a:bodyPr>
          <a:lstStyle/>
          <a:p>
            <a:pPr algn="ctr"/>
            <a:r>
              <a:rPr lang="en-US" b="1" dirty="0" smtClean="0">
                <a:solidFill>
                  <a:srgbClr val="FF0000"/>
                </a:solidFill>
              </a:rPr>
              <a:t>LWS GENE</a:t>
            </a:r>
            <a:endParaRPr lang="en-US" b="1" dirty="0">
              <a:solidFill>
                <a:srgbClr val="FF0000"/>
              </a:solidFill>
            </a:endParaRPr>
          </a:p>
        </p:txBody>
      </p:sp>
      <p:sp>
        <p:nvSpPr>
          <p:cNvPr id="7" name="Rectangle 6"/>
          <p:cNvSpPr/>
          <p:nvPr/>
        </p:nvSpPr>
        <p:spPr>
          <a:xfrm>
            <a:off x="1597230" y="6002911"/>
            <a:ext cx="6604783" cy="369332"/>
          </a:xfrm>
          <a:prstGeom prst="rect">
            <a:avLst/>
          </a:prstGeom>
        </p:spPr>
        <p:txBody>
          <a:bodyPr wrap="square">
            <a:spAutoFit/>
          </a:bodyPr>
          <a:lstStyle/>
          <a:p>
            <a:r>
              <a:rPr lang="en-US" dirty="0" smtClean="0"/>
              <a:t>Slide from </a:t>
            </a:r>
            <a:r>
              <a:rPr lang="en-US" dirty="0"/>
              <a:t>EVO-ED </a:t>
            </a:r>
            <a:r>
              <a:rPr lang="en-US" dirty="0" err="1"/>
              <a:t>Powerpoint</a:t>
            </a:r>
            <a:r>
              <a:rPr lang="en-US" dirty="0"/>
              <a:t> </a:t>
            </a:r>
            <a:r>
              <a:rPr lang="mr-IN" dirty="0"/>
              <a:t>–</a:t>
            </a:r>
            <a:r>
              <a:rPr lang="en-US" dirty="0"/>
              <a:t> “Monkey Opsin </a:t>
            </a:r>
            <a:r>
              <a:rPr lang="en-US" dirty="0" smtClean="0"/>
              <a:t>Evolution”</a:t>
            </a:r>
            <a:endParaRPr lang="en-US" dirty="0"/>
          </a:p>
        </p:txBody>
      </p:sp>
    </p:spTree>
    <p:extLst>
      <p:ext uri="{BB962C8B-B14F-4D97-AF65-F5344CB8AC3E}">
        <p14:creationId xmlns:p14="http://schemas.microsoft.com/office/powerpoint/2010/main" val="102462441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9" name="CustomShape 1"/>
          <p:cNvSpPr/>
          <p:nvPr/>
        </p:nvSpPr>
        <p:spPr>
          <a:xfrm>
            <a:off x="2170215" y="403761"/>
            <a:ext cx="4313712" cy="689306"/>
          </a:xfrm>
          <a:prstGeom prst="rect">
            <a:avLst/>
          </a:prstGeom>
          <a:noFill/>
          <a:ln>
            <a:noFill/>
          </a:ln>
        </p:spPr>
        <p:txBody>
          <a:bodyPr lIns="90360" tIns="44280" rIns="90360" bIns="44280" anchor="b"/>
          <a:lstStyle/>
          <a:p>
            <a:pPr>
              <a:lnSpc>
                <a:spcPct val="100000"/>
              </a:lnSpc>
            </a:pPr>
            <a:r>
              <a:rPr lang="en-US" sz="3600" dirty="0">
                <a:solidFill>
                  <a:srgbClr val="376092"/>
                </a:solidFill>
                <a:latin typeface="Arial"/>
              </a:rPr>
              <a:t>Session overview</a:t>
            </a:r>
            <a:endParaRPr sz="3600" dirty="0"/>
          </a:p>
        </p:txBody>
      </p:sp>
      <p:sp>
        <p:nvSpPr>
          <p:cNvPr id="200" name="CustomShape 2"/>
          <p:cNvSpPr/>
          <p:nvPr/>
        </p:nvSpPr>
        <p:spPr>
          <a:xfrm>
            <a:off x="685800" y="1752480"/>
            <a:ext cx="7923960" cy="4419000"/>
          </a:xfrm>
          <a:prstGeom prst="rect">
            <a:avLst/>
          </a:prstGeom>
          <a:noFill/>
          <a:ln>
            <a:noFill/>
          </a:ln>
        </p:spPr>
        <p:txBody>
          <a:bodyPr lIns="90360" tIns="44280" rIns="90360" bIns="44280"/>
          <a:lstStyle/>
          <a:p>
            <a:pPr marL="342900" indent="-342900">
              <a:lnSpc>
                <a:spcPct val="100000"/>
              </a:lnSpc>
              <a:buFont typeface="Arial"/>
              <a:buChar char="•"/>
            </a:pPr>
            <a:r>
              <a:rPr lang="en-US" sz="2300" dirty="0" smtClean="0">
                <a:solidFill>
                  <a:srgbClr val="254061"/>
                </a:solidFill>
                <a:latin typeface="Arial"/>
              </a:rPr>
              <a:t> </a:t>
            </a:r>
            <a:r>
              <a:rPr lang="en-US" sz="2300" dirty="0" smtClean="0">
                <a:solidFill>
                  <a:srgbClr val="10253F"/>
                </a:solidFill>
                <a:latin typeface="Arial"/>
              </a:rPr>
              <a:t>Introduction to the Case It! project and </a:t>
            </a:r>
            <a:r>
              <a:rPr lang="en-US" sz="2300" dirty="0" err="1" smtClean="0">
                <a:solidFill>
                  <a:srgbClr val="10253F"/>
                </a:solidFill>
                <a:latin typeface="Arial"/>
              </a:rPr>
              <a:t>ScienceCaseNet</a:t>
            </a:r>
            <a:endParaRPr dirty="0" smtClean="0"/>
          </a:p>
          <a:p>
            <a:pPr marL="285750" indent="-285750">
              <a:lnSpc>
                <a:spcPct val="100000"/>
              </a:lnSpc>
              <a:buFont typeface="Arial"/>
              <a:buChar char="•"/>
            </a:pPr>
            <a:endParaRPr dirty="0" smtClean="0"/>
          </a:p>
          <a:p>
            <a:pPr marL="342900" indent="-342900">
              <a:lnSpc>
                <a:spcPct val="100000"/>
              </a:lnSpc>
              <a:buFont typeface="Arial"/>
              <a:buChar char="•"/>
            </a:pPr>
            <a:r>
              <a:rPr lang="en-US" sz="2300" dirty="0" smtClean="0">
                <a:solidFill>
                  <a:srgbClr val="10253F"/>
                </a:solidFill>
                <a:latin typeface="Arial"/>
              </a:rPr>
              <a:t> Examples of undergraduate research applications</a:t>
            </a:r>
            <a:endParaRPr dirty="0" smtClean="0"/>
          </a:p>
          <a:p>
            <a:pPr marL="800100" lvl="1" indent="-342900">
              <a:lnSpc>
                <a:spcPct val="100000"/>
              </a:lnSpc>
              <a:buFont typeface="Courier New"/>
              <a:buChar char="o"/>
            </a:pPr>
            <a:r>
              <a:rPr lang="en-US" sz="2200" dirty="0" smtClean="0">
                <a:solidFill>
                  <a:srgbClr val="10253F"/>
                </a:solidFill>
                <a:latin typeface="Arial"/>
              </a:rPr>
              <a:t>  HHMI SEA-PHAGES</a:t>
            </a:r>
            <a:endParaRPr dirty="0" smtClean="0"/>
          </a:p>
          <a:p>
            <a:pPr marL="800100" lvl="1" indent="-342900">
              <a:lnSpc>
                <a:spcPct val="100000"/>
              </a:lnSpc>
              <a:buFont typeface="Courier New"/>
              <a:buChar char="o"/>
            </a:pPr>
            <a:r>
              <a:rPr lang="en-US" sz="2200" dirty="0" smtClean="0">
                <a:solidFill>
                  <a:srgbClr val="10253F"/>
                </a:solidFill>
                <a:latin typeface="Arial"/>
              </a:rPr>
              <a:t>  Color vision in primates (integration with EVO-ED)</a:t>
            </a:r>
          </a:p>
          <a:p>
            <a:pPr marL="800100" lvl="1" indent="-342900">
              <a:lnSpc>
                <a:spcPct val="100000"/>
              </a:lnSpc>
              <a:buFont typeface="Courier New"/>
              <a:buChar char="o"/>
            </a:pPr>
            <a:r>
              <a:rPr lang="en-US" sz="2200" dirty="0">
                <a:solidFill>
                  <a:srgbClr val="10253F"/>
                </a:solidFill>
                <a:latin typeface="Arial"/>
              </a:rPr>
              <a:t> </a:t>
            </a:r>
            <a:r>
              <a:rPr lang="en-US" sz="2200" dirty="0" smtClean="0">
                <a:solidFill>
                  <a:srgbClr val="10253F"/>
                </a:solidFill>
                <a:latin typeface="Arial"/>
              </a:rPr>
              <a:t> Honey bee bioinformatics</a:t>
            </a:r>
            <a:r>
              <a:rPr lang="en-US" sz="2300" dirty="0" smtClean="0">
                <a:solidFill>
                  <a:srgbClr val="10253F"/>
                </a:solidFill>
                <a:latin typeface="Arial"/>
              </a:rPr>
              <a:t> </a:t>
            </a:r>
          </a:p>
          <a:p>
            <a:pPr marL="800100" lvl="1" indent="-342900">
              <a:lnSpc>
                <a:spcPct val="100000"/>
              </a:lnSpc>
              <a:buFont typeface="Courier New"/>
              <a:buChar char="o"/>
            </a:pPr>
            <a:endParaRPr lang="en-US" dirty="0"/>
          </a:p>
          <a:p>
            <a:pPr marL="522288" lvl="2" indent="-522288" defTabSz="-49213">
              <a:lnSpc>
                <a:spcPct val="100000"/>
              </a:lnSpc>
              <a:buFont typeface="Arial"/>
              <a:buChar char="•"/>
              <a:tabLst>
                <a:tab pos="454025" algn="l"/>
              </a:tabLst>
            </a:pPr>
            <a:r>
              <a:rPr lang="en-US" sz="2300" dirty="0" smtClean="0">
                <a:solidFill>
                  <a:srgbClr val="10253F"/>
                </a:solidFill>
                <a:latin typeface="Arial"/>
              </a:rPr>
              <a:t>Discussion of potential use in </a:t>
            </a:r>
            <a:r>
              <a:rPr lang="en-US" sz="2300" dirty="0" err="1" smtClean="0">
                <a:solidFill>
                  <a:srgbClr val="10253F"/>
                </a:solidFill>
                <a:latin typeface="Arial"/>
              </a:rPr>
              <a:t>BioQUEST</a:t>
            </a:r>
            <a:r>
              <a:rPr lang="en-US" sz="2300" dirty="0" smtClean="0">
                <a:solidFill>
                  <a:srgbClr val="10253F"/>
                </a:solidFill>
                <a:latin typeface="Arial"/>
              </a:rPr>
              <a:t> projects</a:t>
            </a:r>
          </a:p>
          <a:p>
            <a:pPr marL="522288" lvl="2" indent="-522288" defTabSz="-49213">
              <a:lnSpc>
                <a:spcPct val="100000"/>
              </a:lnSpc>
              <a:buFont typeface="Arial"/>
              <a:buChar char="•"/>
              <a:tabLst>
                <a:tab pos="454025" algn="l"/>
              </a:tabLst>
            </a:pPr>
            <a:endParaRPr lang="en-US" sz="2300" dirty="0" smtClean="0">
              <a:solidFill>
                <a:srgbClr val="10253F"/>
              </a:solidFill>
              <a:latin typeface="Arial"/>
            </a:endParaRPr>
          </a:p>
          <a:p>
            <a:pPr marL="522288" lvl="2" indent="-522288" defTabSz="-49213">
              <a:lnSpc>
                <a:spcPct val="100000"/>
              </a:lnSpc>
              <a:buFont typeface="Arial"/>
              <a:buChar char="•"/>
              <a:tabLst>
                <a:tab pos="454025" algn="l"/>
              </a:tabLst>
            </a:pPr>
            <a:r>
              <a:rPr lang="en-US" sz="2300" dirty="0" smtClean="0">
                <a:solidFill>
                  <a:srgbClr val="10253F"/>
                </a:solidFill>
                <a:latin typeface="Arial"/>
              </a:rPr>
              <a:t>Case It! </a:t>
            </a:r>
            <a:r>
              <a:rPr lang="en-US" sz="2300" dirty="0">
                <a:solidFill>
                  <a:srgbClr val="10253F"/>
                </a:solidFill>
                <a:latin typeface="Arial"/>
              </a:rPr>
              <a:t>Mobile as an alternative to the Case </a:t>
            </a:r>
            <a:r>
              <a:rPr lang="en-US" sz="2300" dirty="0" smtClean="0">
                <a:solidFill>
                  <a:srgbClr val="10253F"/>
                </a:solidFill>
                <a:latin typeface="Arial"/>
              </a:rPr>
              <a:t>It! simulation </a:t>
            </a:r>
          </a:p>
          <a:p>
            <a:pPr>
              <a:lnSpc>
                <a:spcPct val="100000"/>
              </a:lnSpc>
            </a:pPr>
            <a:endParaRPr dirty="0"/>
          </a:p>
          <a:p>
            <a:pPr>
              <a:lnSpc>
                <a:spcPct val="100000"/>
              </a:lnSpc>
            </a:pPr>
            <a:endParaRPr dirty="0"/>
          </a:p>
          <a:p>
            <a:pPr>
              <a:lnSpc>
                <a:spcPct val="100000"/>
              </a:lnSpc>
            </a:pPr>
            <a:endParaRPr dirty="0"/>
          </a:p>
          <a:p>
            <a:pPr>
              <a:lnSpc>
                <a:spcPct val="100000"/>
              </a:lnSpc>
            </a:pPr>
            <a:endParaRPr dirty="0"/>
          </a:p>
          <a:p>
            <a:pPr>
              <a:lnSpc>
                <a:spcPct val="100000"/>
              </a:lnSpc>
            </a:pPr>
            <a:endParaRPr dirty="0"/>
          </a:p>
          <a:p>
            <a:pPr>
              <a:lnSpc>
                <a:spcPct val="100000"/>
              </a:lnSpc>
            </a:pPr>
            <a:endParaRPr dirty="0"/>
          </a:p>
          <a:p>
            <a:pPr>
              <a:lnSpc>
                <a:spcPct val="100000"/>
              </a:lnSpc>
            </a:pPr>
            <a:endParaRPr dirty="0"/>
          </a:p>
        </p:txBody>
      </p:sp>
    </p:spTree>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57845" y="944930"/>
            <a:ext cx="8229240" cy="1145160"/>
          </a:xfrm>
        </p:spPr>
        <p:txBody>
          <a:bodyPr>
            <a:normAutofit/>
          </a:bodyPr>
          <a:lstStyle/>
          <a:p>
            <a:r>
              <a:rPr lang="en-US" sz="2800" b="1" dirty="0" smtClean="0">
                <a:solidFill>
                  <a:srgbClr val="008000"/>
                </a:solidFill>
              </a:rPr>
              <a:t>MWS </a:t>
            </a:r>
            <a:r>
              <a:rPr lang="en-US" sz="2800" dirty="0" smtClean="0"/>
              <a:t>Opsin Gene vs. </a:t>
            </a:r>
            <a:r>
              <a:rPr lang="en-US" sz="2800" b="1" dirty="0" smtClean="0">
                <a:solidFill>
                  <a:srgbClr val="FF0000"/>
                </a:solidFill>
              </a:rPr>
              <a:t>LWS</a:t>
            </a:r>
            <a:r>
              <a:rPr lang="en-US" sz="2800" dirty="0" smtClean="0">
                <a:solidFill>
                  <a:srgbClr val="FF0000"/>
                </a:solidFill>
              </a:rPr>
              <a:t> </a:t>
            </a:r>
            <a:r>
              <a:rPr lang="en-US" sz="2800" dirty="0" smtClean="0"/>
              <a:t>Opsin Gene</a:t>
            </a:r>
            <a:r>
              <a:rPr lang="en-US" dirty="0" smtClean="0"/>
              <a:t/>
            </a:r>
            <a:br>
              <a:rPr lang="en-US" dirty="0" smtClean="0"/>
            </a:br>
            <a:r>
              <a:rPr lang="en-US" sz="1600" dirty="0"/>
              <a:t>(mutations at the nucleotide level that result in protein functional changes)</a:t>
            </a:r>
            <a:endParaRPr lang="en-US" dirty="0"/>
          </a:p>
        </p:txBody>
      </p:sp>
      <p:sp>
        <p:nvSpPr>
          <p:cNvPr id="5" name="Content Placeholder 4"/>
          <p:cNvSpPr>
            <a:spLocks noGrp="1"/>
          </p:cNvSpPr>
          <p:nvPr>
            <p:ph idx="4294967295"/>
          </p:nvPr>
        </p:nvSpPr>
        <p:spPr>
          <a:xfrm>
            <a:off x="920339" y="2407722"/>
            <a:ext cx="6988628" cy="2710543"/>
          </a:xfrm>
          <a:prstGeom prst="rect">
            <a:avLst/>
          </a:prstGeom>
        </p:spPr>
        <p:txBody>
          <a:bodyPr/>
          <a:lstStyle/>
          <a:p>
            <a:pPr marL="0" indent="0" algn="ctr">
              <a:buNone/>
            </a:pPr>
            <a:r>
              <a:rPr lang="en-US" sz="2400" dirty="0" smtClean="0"/>
              <a:t>G </a:t>
            </a:r>
            <a:r>
              <a:rPr lang="en-US" sz="2400" dirty="0" smtClean="0">
                <a:sym typeface="Wingdings"/>
              </a:rPr>
              <a:t> T               T  A              G  A</a:t>
            </a:r>
          </a:p>
          <a:p>
            <a:pPr marL="0" indent="0" algn="ctr">
              <a:buNone/>
            </a:pPr>
            <a:endParaRPr lang="en-US" sz="2400" dirty="0" smtClean="0"/>
          </a:p>
          <a:p>
            <a:pPr marL="342900" indent="-342900">
              <a:buFont typeface="Arial" charset="0"/>
              <a:buChar char="•"/>
            </a:pPr>
            <a:r>
              <a:rPr lang="en-US" sz="2000" dirty="0" smtClean="0"/>
              <a:t>Three simple substitution mutations change the properties of the opsin protein.</a:t>
            </a:r>
          </a:p>
          <a:p>
            <a:pPr marL="342900" indent="-342900">
              <a:buFont typeface="Arial" charset="0"/>
              <a:buChar char="•"/>
            </a:pPr>
            <a:endParaRPr lang="en-US" sz="2000" dirty="0" smtClean="0"/>
          </a:p>
          <a:p>
            <a:pPr marL="342900" indent="-342900">
              <a:buFont typeface="Arial" charset="0"/>
              <a:buChar char="•"/>
            </a:pPr>
            <a:r>
              <a:rPr lang="en-US" sz="2000" dirty="0" smtClean="0"/>
              <a:t>Now, rather than being maximally stimulated at ~534nm, the resulting opsin protein is maximally stimulated at ~564nm.</a:t>
            </a:r>
            <a:endParaRPr lang="en-US" sz="2000" dirty="0"/>
          </a:p>
        </p:txBody>
      </p:sp>
      <p:sp>
        <p:nvSpPr>
          <p:cNvPr id="4" name="Rectangle 3"/>
          <p:cNvSpPr/>
          <p:nvPr/>
        </p:nvSpPr>
        <p:spPr>
          <a:xfrm>
            <a:off x="1597230" y="6002911"/>
            <a:ext cx="6604783" cy="369332"/>
          </a:xfrm>
          <a:prstGeom prst="rect">
            <a:avLst/>
          </a:prstGeom>
        </p:spPr>
        <p:txBody>
          <a:bodyPr wrap="square">
            <a:spAutoFit/>
          </a:bodyPr>
          <a:lstStyle/>
          <a:p>
            <a:r>
              <a:rPr lang="en-US" dirty="0" smtClean="0"/>
              <a:t>Slide from </a:t>
            </a:r>
            <a:r>
              <a:rPr lang="en-US" dirty="0"/>
              <a:t>EVO-ED </a:t>
            </a:r>
            <a:r>
              <a:rPr lang="en-US" dirty="0" err="1"/>
              <a:t>Powerpoint</a:t>
            </a:r>
            <a:r>
              <a:rPr lang="en-US" dirty="0"/>
              <a:t> </a:t>
            </a:r>
            <a:r>
              <a:rPr lang="mr-IN" dirty="0"/>
              <a:t>–</a:t>
            </a:r>
            <a:r>
              <a:rPr lang="en-US" dirty="0"/>
              <a:t> “Monkey Opsin </a:t>
            </a:r>
            <a:r>
              <a:rPr lang="en-US" dirty="0" smtClean="0"/>
              <a:t>Evolution”</a:t>
            </a:r>
            <a:endParaRPr lang="en-US" dirty="0"/>
          </a:p>
        </p:txBody>
      </p:sp>
    </p:spTree>
    <p:extLst>
      <p:ext uri="{BB962C8B-B14F-4D97-AF65-F5344CB8AC3E}">
        <p14:creationId xmlns:p14="http://schemas.microsoft.com/office/powerpoint/2010/main" val="4053309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71600" y="119221"/>
            <a:ext cx="6976753" cy="1145160"/>
          </a:xfrm>
        </p:spPr>
        <p:txBody>
          <a:bodyPr>
            <a:normAutofit/>
          </a:bodyPr>
          <a:lstStyle/>
          <a:p>
            <a:r>
              <a:rPr lang="en-US" sz="2400" b="1" dirty="0" smtClean="0">
                <a:solidFill>
                  <a:srgbClr val="008000"/>
                </a:solidFill>
              </a:rPr>
              <a:t>MWS </a:t>
            </a:r>
            <a:r>
              <a:rPr lang="en-US" sz="2400" dirty="0" smtClean="0"/>
              <a:t>Opsin Gene vs. </a:t>
            </a:r>
            <a:r>
              <a:rPr lang="en-US" sz="2400" b="1" dirty="0" smtClean="0">
                <a:solidFill>
                  <a:srgbClr val="FF0000"/>
                </a:solidFill>
              </a:rPr>
              <a:t>LWS</a:t>
            </a:r>
            <a:r>
              <a:rPr lang="en-US" sz="2400" dirty="0" smtClean="0">
                <a:solidFill>
                  <a:srgbClr val="FF0000"/>
                </a:solidFill>
              </a:rPr>
              <a:t> </a:t>
            </a:r>
            <a:r>
              <a:rPr lang="en-US" sz="2400" dirty="0" smtClean="0"/>
              <a:t>Opsin Gene</a:t>
            </a:r>
            <a:r>
              <a:rPr lang="en-US" dirty="0" smtClean="0"/>
              <a:t/>
            </a:r>
            <a:br>
              <a:rPr lang="en-US" dirty="0" smtClean="0"/>
            </a:br>
            <a:r>
              <a:rPr lang="en-US" sz="1600" dirty="0"/>
              <a:t>(mutations at the nucleotide level that result in protein functional changes)</a:t>
            </a:r>
            <a:endParaRPr lang="en-US" dirty="0"/>
          </a:p>
        </p:txBody>
      </p:sp>
      <p:sp>
        <p:nvSpPr>
          <p:cNvPr id="3" name="Content Placeholder 2"/>
          <p:cNvSpPr>
            <a:spLocks noGrp="1"/>
          </p:cNvSpPr>
          <p:nvPr>
            <p:ph idx="4294967295"/>
          </p:nvPr>
        </p:nvSpPr>
        <p:spPr>
          <a:xfrm>
            <a:off x="604130" y="1196138"/>
            <a:ext cx="8082670" cy="2682278"/>
          </a:xfrm>
          <a:prstGeom prst="rect">
            <a:avLst/>
          </a:prstGeom>
        </p:spPr>
        <p:txBody>
          <a:bodyPr>
            <a:noAutofit/>
          </a:bodyPr>
          <a:lstStyle/>
          <a:p>
            <a:pPr marL="0" indent="0">
              <a:spcBef>
                <a:spcPts val="0"/>
              </a:spcBef>
              <a:buNone/>
            </a:pPr>
            <a:r>
              <a:rPr lang="en-US" sz="1200" dirty="0">
                <a:latin typeface="Courier New" panose="02070309020205020404" pitchFamily="49" charset="0"/>
                <a:cs typeface="Courier New" panose="02070309020205020404" pitchFamily="49" charset="0"/>
              </a:rPr>
              <a:t>atggcccagcagtggagcctccaaaggctcgcaggccgccatccgcaggacagctatgaggacagcacccagtccagcatcttcacctacaccaacagcaactccaccagaggccccttcgaaggcccgaattaccacatcgctcccagatgggtgtaccacctcaccagtgtctggatgatctttgtggtcattgcatccgtcttcacaaatgggcttgtgctggcggccaccatgaagttcaagaagctgcgccacccgctgaactggatcctggtgaacctggcggtcgctgacctggcagagaccgtcatcgccagcactatcagcgttgtgaaccaggtctatggctacttcgtgctgggccaccctatgtgtgtcctggagggctacaccgtctccctgtgtgggatcacaggtctctggtctctggccatcatttcctgggagaggtggctggtggtgtgcaagccctttggcaatgtgagatttgatgccaagctggccatcgtgggcattgccttctcctggatctgggctgctgtgtggacagccccgcccatctttggttggagcaggtactggccccacggcctgaagacttcatgcggcccagacgtgttcagcggcagctcgtaccccggggtgcagtcttacatgattgtcctcatggtcacctgctgcatcaccccactcagcatcatcgtgctctgctacctccaagtgtggctggccatccgagcggtggcaaagcagcagaaagagtctgaatccacccagaaggcagagaaggaagtgacgcgcatggtggtggtgatggtcctggcattctgcttctgctggggaccatacgccttcttcgcatgctttgctgctgccaaccctggctaccccttccaccctttgatggctgccctgccggccttctttgccaaaagtgccactatctacaaccccgttatctatgtctttatgaaccggcagtttcgaaactgcatcttgcagcttttcgggaagaaggttgacgatggctctgaactctccagcgcctccaaaacggaggtctcatctgtgtcctcggtatcgcctgcatga</a:t>
            </a:r>
          </a:p>
        </p:txBody>
      </p:sp>
      <p:sp>
        <p:nvSpPr>
          <p:cNvPr id="4" name="TextBox 3"/>
          <p:cNvSpPr txBox="1"/>
          <p:nvPr/>
        </p:nvSpPr>
        <p:spPr>
          <a:xfrm rot="16200000">
            <a:off x="-358954" y="2165256"/>
            <a:ext cx="1587500" cy="369332"/>
          </a:xfrm>
          <a:prstGeom prst="rect">
            <a:avLst/>
          </a:prstGeom>
          <a:noFill/>
        </p:spPr>
        <p:txBody>
          <a:bodyPr wrap="square" rtlCol="0">
            <a:spAutoFit/>
          </a:bodyPr>
          <a:lstStyle/>
          <a:p>
            <a:pPr algn="ctr"/>
            <a:r>
              <a:rPr lang="en-US" b="1" smtClean="0">
                <a:solidFill>
                  <a:srgbClr val="008000"/>
                </a:solidFill>
              </a:rPr>
              <a:t>MWS GENE</a:t>
            </a:r>
            <a:endParaRPr lang="en-US" b="1">
              <a:solidFill>
                <a:srgbClr val="008000"/>
              </a:solidFill>
            </a:endParaRPr>
          </a:p>
        </p:txBody>
      </p:sp>
      <p:sp>
        <p:nvSpPr>
          <p:cNvPr id="6" name="TextBox 5"/>
          <p:cNvSpPr txBox="1"/>
          <p:nvPr/>
        </p:nvSpPr>
        <p:spPr>
          <a:xfrm rot="16200000">
            <a:off x="-358954" y="4683816"/>
            <a:ext cx="1587500" cy="369332"/>
          </a:xfrm>
          <a:prstGeom prst="rect">
            <a:avLst/>
          </a:prstGeom>
          <a:noFill/>
        </p:spPr>
        <p:txBody>
          <a:bodyPr wrap="square" rtlCol="0">
            <a:spAutoFit/>
          </a:bodyPr>
          <a:lstStyle/>
          <a:p>
            <a:pPr algn="ctr"/>
            <a:r>
              <a:rPr lang="en-US" b="1" smtClean="0">
                <a:solidFill>
                  <a:srgbClr val="FF0000"/>
                </a:solidFill>
              </a:rPr>
              <a:t>LWS GENE</a:t>
            </a:r>
            <a:endParaRPr lang="en-US" b="1">
              <a:solidFill>
                <a:srgbClr val="FF0000"/>
              </a:solidFill>
            </a:endParaRPr>
          </a:p>
        </p:txBody>
      </p:sp>
      <p:sp>
        <p:nvSpPr>
          <p:cNvPr id="9" name="Content Placeholder 2"/>
          <p:cNvSpPr txBox="1">
            <a:spLocks/>
          </p:cNvSpPr>
          <p:nvPr/>
        </p:nvSpPr>
        <p:spPr>
          <a:xfrm>
            <a:off x="604130" y="3748356"/>
            <a:ext cx="8082670" cy="2467322"/>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spcBef>
                <a:spcPts val="0"/>
              </a:spcBef>
              <a:buFont typeface="Arial"/>
              <a:buNone/>
            </a:pPr>
            <a:r>
              <a:rPr lang="en-US" sz="1200" dirty="0" smtClean="0">
                <a:latin typeface="Courier New" panose="02070309020205020404" pitchFamily="49" charset="0"/>
                <a:cs typeface="Courier New" panose="02070309020205020404" pitchFamily="49" charset="0"/>
              </a:rPr>
              <a:t>atggcccagcagtggagcctccaaaggctcgcaggccgccatccgcaggacagctatgaggacagcacccagtccagcatcttcacctacaccaacagcaactccaccagaggccccttcgaaggcccgaattaccacatcgctcccagatgggtgtaccacctcaccagtgtctggatgatctttgtggtcattgcatccgtcttcacaaatgggcttgtgctggcggccaccatgaagttcaagaagctgcgccacccgctgaactggatcctggtgaacctggcggtcgctgacctggcagagaccgtcatcgccagcactatcagcgttgtgaaccaggtctatggctacttcgtgctgggccaccctatgtgtgtcctggagggctacaccgtctccctgtgtgggatcacaggtctctggtctctggccatcatttcctgggagaggtggctggtggtgtgcaagccctttggcaatgtgagatttgatgccaagctggccatcgtgggcattgccttctcctggatctggtctgctgtgtggacagccccgcccatctttggttggagcaggtactggccccacggcctgaagacttcatgcggcccagacgtgttcagcggcagctcgtaccccggggtgcagtcttacatgattgtcctcatggtcacctgctgcatcaccccactcagcatcatcgtgctctgctacctccaagtgtggctggccatccgagcggtggcaaagcagcagaaagagtctgaatccacccagaaggcagagaaggaagtgacgcgcatggtggtggtgatggtcctggcatactgcttctgctggggaccatacaccttcttcgcatgctttgctgctgccaaccctggctaccccttccaccctttgatggctgccctgccggccttctttgccaaaagtgccactatctacaaccccgttatctatgtctttatgaaccggcagtttcgaaactgcatcttgcagcttttcgggaagaaggttgacgatggctctgaactctccagcgcctccaaaacggaggtctcatctgtgtcctcggtatcgcctgcatga</a:t>
            </a:r>
            <a:endParaRPr lang="en-US" sz="1200" dirty="0">
              <a:latin typeface="Courier New" panose="02070309020205020404" pitchFamily="49" charset="0"/>
              <a:cs typeface="Courier New" panose="02070309020205020404" pitchFamily="49" charset="0"/>
            </a:endParaRPr>
          </a:p>
        </p:txBody>
      </p:sp>
      <p:sp>
        <p:nvSpPr>
          <p:cNvPr id="7" name="Rectangle 6"/>
          <p:cNvSpPr/>
          <p:nvPr/>
        </p:nvSpPr>
        <p:spPr>
          <a:xfrm>
            <a:off x="1343073" y="6298803"/>
            <a:ext cx="6604783" cy="369332"/>
          </a:xfrm>
          <a:prstGeom prst="rect">
            <a:avLst/>
          </a:prstGeom>
        </p:spPr>
        <p:txBody>
          <a:bodyPr wrap="square">
            <a:spAutoFit/>
          </a:bodyPr>
          <a:lstStyle/>
          <a:p>
            <a:r>
              <a:rPr lang="en-US" dirty="0" smtClean="0"/>
              <a:t>Slide from </a:t>
            </a:r>
            <a:r>
              <a:rPr lang="en-US" dirty="0"/>
              <a:t>EVO-ED </a:t>
            </a:r>
            <a:r>
              <a:rPr lang="en-US" dirty="0" err="1"/>
              <a:t>Powerpoint</a:t>
            </a:r>
            <a:r>
              <a:rPr lang="en-US" dirty="0"/>
              <a:t> </a:t>
            </a:r>
            <a:r>
              <a:rPr lang="mr-IN" dirty="0"/>
              <a:t>–</a:t>
            </a:r>
            <a:r>
              <a:rPr lang="en-US" dirty="0"/>
              <a:t> “Monkey Opsin </a:t>
            </a:r>
            <a:r>
              <a:rPr lang="en-US" dirty="0" smtClean="0"/>
              <a:t>Evolution”</a:t>
            </a:r>
            <a:endParaRPr lang="en-US" dirty="0"/>
          </a:p>
        </p:txBody>
      </p:sp>
    </p:spTree>
    <p:extLst>
      <p:ext uri="{BB962C8B-B14F-4D97-AF65-F5344CB8AC3E}">
        <p14:creationId xmlns:p14="http://schemas.microsoft.com/office/powerpoint/2010/main" val="4002176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71600" y="119221"/>
            <a:ext cx="6976753" cy="1145160"/>
          </a:xfrm>
        </p:spPr>
        <p:txBody>
          <a:bodyPr>
            <a:normAutofit/>
          </a:bodyPr>
          <a:lstStyle/>
          <a:p>
            <a:r>
              <a:rPr lang="en-US" sz="2400" b="1" dirty="0" smtClean="0">
                <a:solidFill>
                  <a:srgbClr val="008000"/>
                </a:solidFill>
              </a:rPr>
              <a:t>MWS </a:t>
            </a:r>
            <a:r>
              <a:rPr lang="en-US" sz="2400" dirty="0" smtClean="0"/>
              <a:t>Opsin Gene vs. </a:t>
            </a:r>
            <a:r>
              <a:rPr lang="en-US" sz="2400" b="1" dirty="0" smtClean="0">
                <a:solidFill>
                  <a:srgbClr val="FF0000"/>
                </a:solidFill>
              </a:rPr>
              <a:t>LWS</a:t>
            </a:r>
            <a:r>
              <a:rPr lang="en-US" sz="2400" dirty="0" smtClean="0">
                <a:solidFill>
                  <a:srgbClr val="FF0000"/>
                </a:solidFill>
              </a:rPr>
              <a:t> </a:t>
            </a:r>
            <a:r>
              <a:rPr lang="en-US" sz="2400" dirty="0" smtClean="0"/>
              <a:t>Opsin Gene</a:t>
            </a:r>
            <a:r>
              <a:rPr lang="en-US" dirty="0" smtClean="0"/>
              <a:t/>
            </a:r>
            <a:br>
              <a:rPr lang="en-US" dirty="0" smtClean="0"/>
            </a:br>
            <a:r>
              <a:rPr lang="en-US" sz="1600" dirty="0"/>
              <a:t>(mutations at the nucleotide level that result in protein functional changes)</a:t>
            </a:r>
            <a:endParaRPr lang="en-US" dirty="0"/>
          </a:p>
        </p:txBody>
      </p:sp>
      <p:sp>
        <p:nvSpPr>
          <p:cNvPr id="3" name="Content Placeholder 2"/>
          <p:cNvSpPr>
            <a:spLocks noGrp="1"/>
          </p:cNvSpPr>
          <p:nvPr>
            <p:ph idx="4294967295"/>
          </p:nvPr>
        </p:nvSpPr>
        <p:spPr>
          <a:xfrm>
            <a:off x="604130" y="1196138"/>
            <a:ext cx="8082670" cy="2682278"/>
          </a:xfrm>
          <a:prstGeom prst="rect">
            <a:avLst/>
          </a:prstGeom>
        </p:spPr>
        <p:txBody>
          <a:bodyPr>
            <a:noAutofit/>
          </a:bodyPr>
          <a:lstStyle/>
          <a:p>
            <a:pPr marL="0" indent="0">
              <a:spcBef>
                <a:spcPts val="0"/>
              </a:spcBef>
              <a:buNone/>
            </a:pPr>
            <a:r>
              <a:rPr lang="en-US" sz="1200" dirty="0" smtClean="0">
                <a:latin typeface="Courier New" panose="02070309020205020404" pitchFamily="49" charset="0"/>
                <a:cs typeface="Courier New" panose="02070309020205020404" pitchFamily="49" charset="0"/>
              </a:rPr>
              <a:t>atggcccagcagtggagcctccaaaggctcgcaggccgccatccgcaggacagctatgaggacagcacccagtccagcatcttcacctacaccaacagcaactccaccagaggccccttcgaaggcccgaattaccacatcgctcccagatgggtgtaccacctcaccagtgtctggatgatctttgtggtcattgcatccgtcttcacaaatgggcttgtgctggcggccaccatgaagttcaagaagctgcgccacccgctgaactggatcctggtgaacctggcggtcgctgacctggcagagaccgtcatcgccagcactatcagcgttgtgaaccaggtctatggctacttcgtgctgggccaccctatgtgtgtcctggagggctacaccgtctccctgtgtgggatcacaggtctctggtctctggccatcatttcctgggagaggtggctggtggtgtgcaagccctttggcaatgtgagatttgatgccaagctggccatcgtgggcattgccttctcctggatctgtgG</a:t>
            </a:r>
            <a:r>
              <a:rPr lang="en-US" sz="1200" b="1" dirty="0" smtClean="0">
                <a:solidFill>
                  <a:srgbClr val="FF0000"/>
                </a:solidFill>
                <a:latin typeface="Courier New" panose="02070309020205020404" pitchFamily="49" charset="0"/>
                <a:cs typeface="Courier New" panose="02070309020205020404" pitchFamily="49" charset="0"/>
              </a:rPr>
              <a:t>G</a:t>
            </a:r>
            <a:r>
              <a:rPr lang="en-US" sz="1200" dirty="0" smtClean="0">
                <a:latin typeface="Courier New" panose="02070309020205020404" pitchFamily="49" charset="0"/>
                <a:cs typeface="Courier New" panose="02070309020205020404" pitchFamily="49" charset="0"/>
              </a:rPr>
              <a:t>ctgctgtgtggacagccccgcccatctttggttggagcaggtactggccccacggcctgaagacttcatgcggcccagacgtgttcagcggcagctcgtaccccggggtgcagtcttacatgattgtcctcatggtcacctgctgcatcaccccactcagcatcatcgtgctctgctacctccaagtgtggctggccatccgagcggtggcaaagcagcagaaagagtctgaatccacccagaaggcagagaaggaagtgacgcgcatggtggtggtgatggtcctggcat</a:t>
            </a:r>
            <a:r>
              <a:rPr lang="en-US" sz="1200" b="1" dirty="0" smtClean="0">
                <a:solidFill>
                  <a:srgbClr val="FF0000"/>
                </a:solidFill>
                <a:latin typeface="Courier New" panose="02070309020205020404" pitchFamily="49" charset="0"/>
                <a:cs typeface="Courier New" panose="02070309020205020404" pitchFamily="49" charset="0"/>
              </a:rPr>
              <a:t>T</a:t>
            </a:r>
            <a:r>
              <a:rPr lang="en-US" sz="1200" dirty="0" smtClean="0">
                <a:latin typeface="Courier New" panose="02070309020205020404" pitchFamily="49" charset="0"/>
                <a:cs typeface="Courier New" panose="02070309020205020404" pitchFamily="49" charset="0"/>
              </a:rPr>
              <a:t>ctgcttctgctggggaccatac</a:t>
            </a:r>
            <a:r>
              <a:rPr lang="en-US" sz="1200" b="1" dirty="0" smtClean="0">
                <a:solidFill>
                  <a:srgbClr val="FF0000"/>
                </a:solidFill>
                <a:latin typeface="Courier New" panose="02070309020205020404" pitchFamily="49" charset="0"/>
                <a:cs typeface="Courier New" panose="02070309020205020404" pitchFamily="49" charset="0"/>
              </a:rPr>
              <a:t>G</a:t>
            </a:r>
            <a:r>
              <a:rPr lang="en-US" sz="1200" dirty="0" smtClean="0">
                <a:latin typeface="Courier New" panose="02070309020205020404" pitchFamily="49" charset="0"/>
                <a:cs typeface="Courier New" panose="02070309020205020404" pitchFamily="49" charset="0"/>
              </a:rPr>
              <a:t>ccttcttcgcatgctttgctgctgccaaccctggctaccccttccaccctttgatggctgccctgccggccttctttgccaaaagtgccactatctacaaccccgttatctatgtctttatgaaccggcagtttcgaaactgcatcttgcagcttttcgggaagaaggttgacgatggctctgaactctccagcgcctccaaaacggaggtctcatctgtgtcctcggtatcgcctgcatga</a:t>
            </a:r>
            <a:endParaRPr lang="en-US" sz="1200" dirty="0">
              <a:latin typeface="Courier New" panose="02070309020205020404" pitchFamily="49" charset="0"/>
              <a:cs typeface="Courier New" panose="02070309020205020404" pitchFamily="49" charset="0"/>
            </a:endParaRPr>
          </a:p>
        </p:txBody>
      </p:sp>
      <p:sp>
        <p:nvSpPr>
          <p:cNvPr id="4" name="TextBox 3"/>
          <p:cNvSpPr txBox="1"/>
          <p:nvPr/>
        </p:nvSpPr>
        <p:spPr>
          <a:xfrm rot="16200000">
            <a:off x="-358954" y="2165256"/>
            <a:ext cx="1587500" cy="369332"/>
          </a:xfrm>
          <a:prstGeom prst="rect">
            <a:avLst/>
          </a:prstGeom>
          <a:noFill/>
        </p:spPr>
        <p:txBody>
          <a:bodyPr wrap="square" rtlCol="0">
            <a:spAutoFit/>
          </a:bodyPr>
          <a:lstStyle/>
          <a:p>
            <a:pPr algn="ctr"/>
            <a:r>
              <a:rPr lang="en-US" b="1" smtClean="0">
                <a:solidFill>
                  <a:srgbClr val="008000"/>
                </a:solidFill>
              </a:rPr>
              <a:t>MWS GENE</a:t>
            </a:r>
            <a:endParaRPr lang="en-US" b="1">
              <a:solidFill>
                <a:srgbClr val="008000"/>
              </a:solidFill>
            </a:endParaRPr>
          </a:p>
        </p:txBody>
      </p:sp>
      <p:sp>
        <p:nvSpPr>
          <p:cNvPr id="6" name="TextBox 5"/>
          <p:cNvSpPr txBox="1"/>
          <p:nvPr/>
        </p:nvSpPr>
        <p:spPr>
          <a:xfrm rot="16200000">
            <a:off x="-358954" y="4683816"/>
            <a:ext cx="1587500" cy="369332"/>
          </a:xfrm>
          <a:prstGeom prst="rect">
            <a:avLst/>
          </a:prstGeom>
          <a:noFill/>
        </p:spPr>
        <p:txBody>
          <a:bodyPr wrap="square" rtlCol="0">
            <a:spAutoFit/>
          </a:bodyPr>
          <a:lstStyle/>
          <a:p>
            <a:pPr algn="ctr"/>
            <a:r>
              <a:rPr lang="en-US" b="1" smtClean="0">
                <a:solidFill>
                  <a:srgbClr val="FF0000"/>
                </a:solidFill>
              </a:rPr>
              <a:t>LWS GENE</a:t>
            </a:r>
            <a:endParaRPr lang="en-US" b="1">
              <a:solidFill>
                <a:srgbClr val="FF0000"/>
              </a:solidFill>
            </a:endParaRPr>
          </a:p>
        </p:txBody>
      </p:sp>
      <p:sp>
        <p:nvSpPr>
          <p:cNvPr id="9" name="Content Placeholder 2"/>
          <p:cNvSpPr txBox="1">
            <a:spLocks/>
          </p:cNvSpPr>
          <p:nvPr/>
        </p:nvSpPr>
        <p:spPr>
          <a:xfrm>
            <a:off x="604130" y="3748356"/>
            <a:ext cx="8082670" cy="2467322"/>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spcBef>
                <a:spcPts val="0"/>
              </a:spcBef>
              <a:buNone/>
            </a:pPr>
            <a:r>
              <a:rPr lang="en-US" sz="1200" dirty="0">
                <a:latin typeface="Courier New" panose="02070309020205020404" pitchFamily="49" charset="0"/>
                <a:cs typeface="Courier New" panose="02070309020205020404" pitchFamily="49" charset="0"/>
              </a:rPr>
              <a:t>atggcccagcagtggagcctccaaaggctcgcaggccgccatccgcaggacagctatgaggacagcacccagtccagcatcttcacctacaccaacagcaactccaccagaggccccttcgaaggcccgaattaccacatcgctcccagatgggtgtaccacctcaccagtgtctggatgatctttgtggtcattgcatccgtcttcacaaatgggcttgtgctggcggccaccatgaagttcaagaagctgcgccacccgctgaactggatcctggtgaacctggcggtcgctgacctggcagagaccgtcatcgccagcactatcagcgttgtgaaccaggtctatggctacttcgtgctgggccaccctatgtgtgtcctggagggctacaccgtctccctgtgtgggatcacaggtctctggtctctggccatcatttcctgggagaggtggctggtggtgtgcaagccctttggcaatgtgagatttgatgccaagctggccatcgtgggcattgccttctcctggatctgg</a:t>
            </a:r>
            <a:r>
              <a:rPr lang="en-US" sz="1200" b="1" dirty="0">
                <a:solidFill>
                  <a:srgbClr val="FF0000"/>
                </a:solidFill>
                <a:latin typeface="Courier New" panose="02070309020205020404" pitchFamily="49" charset="0"/>
                <a:cs typeface="Courier New" panose="02070309020205020404" pitchFamily="49" charset="0"/>
              </a:rPr>
              <a:t>T</a:t>
            </a:r>
            <a:r>
              <a:rPr lang="en-US" sz="1200" dirty="0">
                <a:latin typeface="Courier New" panose="02070309020205020404" pitchFamily="49" charset="0"/>
                <a:cs typeface="Courier New" panose="02070309020205020404" pitchFamily="49" charset="0"/>
              </a:rPr>
              <a:t>ctgctgtgtggacagccccgcccatctttggttggagcaggtactggccccacggcctgaagacttcatgcggcccagacgtgttcagcggcagctcgtaccccggggtgcagtcttacatgattgtcctcatggtcacctgctgcatcaccccactcagcatcatcgtgctctgctacctccaagtgtggctggccatccgagcggtggcaaagcagcagaaagagtctgaatccacccagaaggcagagaaggaagtgacgcgcatggtggtggtgatggtcctggcat</a:t>
            </a:r>
            <a:r>
              <a:rPr lang="en-US" sz="1200" b="1" dirty="0">
                <a:solidFill>
                  <a:srgbClr val="FF0000"/>
                </a:solidFill>
                <a:latin typeface="Courier New" panose="02070309020205020404" pitchFamily="49" charset="0"/>
                <a:cs typeface="Courier New" panose="02070309020205020404" pitchFamily="49" charset="0"/>
              </a:rPr>
              <a:t>A</a:t>
            </a:r>
            <a:r>
              <a:rPr lang="en-US" sz="1200" dirty="0">
                <a:latin typeface="Courier New" panose="02070309020205020404" pitchFamily="49" charset="0"/>
                <a:cs typeface="Courier New" panose="02070309020205020404" pitchFamily="49" charset="0"/>
              </a:rPr>
              <a:t>ctgcttctgctggggaccatac</a:t>
            </a:r>
            <a:r>
              <a:rPr lang="en-US" sz="1200" b="1" dirty="0">
                <a:solidFill>
                  <a:srgbClr val="FF0000"/>
                </a:solidFill>
                <a:latin typeface="Courier New" panose="02070309020205020404" pitchFamily="49" charset="0"/>
                <a:cs typeface="Courier New" panose="02070309020205020404" pitchFamily="49" charset="0"/>
              </a:rPr>
              <a:t>A</a:t>
            </a:r>
            <a:r>
              <a:rPr lang="en-US" sz="1200" dirty="0">
                <a:latin typeface="Courier New" panose="02070309020205020404" pitchFamily="49" charset="0"/>
                <a:cs typeface="Courier New" panose="02070309020205020404" pitchFamily="49" charset="0"/>
              </a:rPr>
              <a:t>ccttcttcgcatgctttgctgctgccaaccctggctaccccttccaccctttgatggctgccctgccggccttctttgccaaaagtgccactatctacaaccccgttatctatgtctttatgaaccggcagtttcgaaactgcatcttgcagcttttcgggaagaaggttgacgatggctctgaactctccagcgcctccaaaacggaggtctcatctgtgtcctcggtatcgcctgcatga</a:t>
            </a:r>
          </a:p>
        </p:txBody>
      </p:sp>
      <p:sp>
        <p:nvSpPr>
          <p:cNvPr id="7" name="Rectangle 6"/>
          <p:cNvSpPr/>
          <p:nvPr/>
        </p:nvSpPr>
        <p:spPr>
          <a:xfrm>
            <a:off x="1343073" y="6298803"/>
            <a:ext cx="6604783" cy="369332"/>
          </a:xfrm>
          <a:prstGeom prst="rect">
            <a:avLst/>
          </a:prstGeom>
        </p:spPr>
        <p:txBody>
          <a:bodyPr wrap="square">
            <a:spAutoFit/>
          </a:bodyPr>
          <a:lstStyle/>
          <a:p>
            <a:r>
              <a:rPr lang="en-US" dirty="0" smtClean="0"/>
              <a:t>Slide from </a:t>
            </a:r>
            <a:r>
              <a:rPr lang="en-US" dirty="0"/>
              <a:t>EVO-ED </a:t>
            </a:r>
            <a:r>
              <a:rPr lang="en-US" dirty="0" err="1"/>
              <a:t>Powerpoint</a:t>
            </a:r>
            <a:r>
              <a:rPr lang="en-US" dirty="0"/>
              <a:t> </a:t>
            </a:r>
            <a:r>
              <a:rPr lang="mr-IN" dirty="0"/>
              <a:t>–</a:t>
            </a:r>
            <a:r>
              <a:rPr lang="en-US" dirty="0"/>
              <a:t> “Monkey Opsin </a:t>
            </a:r>
            <a:r>
              <a:rPr lang="en-US" dirty="0" smtClean="0"/>
              <a:t>Evolution”</a:t>
            </a:r>
            <a:endParaRPr lang="en-US" dirty="0"/>
          </a:p>
        </p:txBody>
      </p:sp>
    </p:spTree>
    <p:extLst>
      <p:ext uri="{BB962C8B-B14F-4D97-AF65-F5344CB8AC3E}">
        <p14:creationId xmlns:p14="http://schemas.microsoft.com/office/powerpoint/2010/main" val="7028311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9"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noChangeAspect="1"/>
          </p:cNvPicPr>
          <p:nvPr>
            <p:ph sz="half" idx="4294967295"/>
          </p:nvPr>
        </p:nvPicPr>
        <p:blipFill>
          <a:blip r:embed="rId2" cstate="email">
            <a:extLst>
              <a:ext uri="{28A0092B-C50C-407E-A947-70E740481C1C}">
                <a14:useLocalDpi xmlns:a14="http://schemas.microsoft.com/office/drawing/2010/main"/>
              </a:ext>
            </a:extLst>
          </a:blip>
          <a:srcRect/>
          <a:stretch>
            <a:fillRect/>
          </a:stretch>
        </p:blipFill>
        <p:spPr>
          <a:xfrm>
            <a:off x="475608" y="1091542"/>
            <a:ext cx="4038600" cy="3200399"/>
          </a:xfrm>
          <a:prstGeom prst="rect">
            <a:avLst/>
          </a:prstGeom>
        </p:spPr>
      </p:pic>
      <p:pic>
        <p:nvPicPr>
          <p:cNvPr id="6" name="Content Placeholder 5" descr="redgreenleaves2.jpg"/>
          <p:cNvPicPr>
            <a:picLocks noGrp="1" noChangeAspect="1"/>
          </p:cNvPicPr>
          <p:nvPr>
            <p:ph sz="half" idx="4294967295"/>
          </p:nvPr>
        </p:nvPicPr>
        <p:blipFill>
          <a:blip r:embed="rId3" cstate="email">
            <a:extLst>
              <a:ext uri="{28A0092B-C50C-407E-A947-70E740481C1C}">
                <a14:useLocalDpi xmlns:a14="http://schemas.microsoft.com/office/drawing/2010/main"/>
              </a:ext>
            </a:extLst>
          </a:blip>
          <a:srcRect/>
          <a:stretch>
            <a:fillRect/>
          </a:stretch>
        </p:blipFill>
        <p:spPr>
          <a:xfrm>
            <a:off x="4648200" y="1091542"/>
            <a:ext cx="4038600" cy="3200400"/>
          </a:xfrm>
          <a:prstGeom prst="rect">
            <a:avLst/>
          </a:prstGeom>
        </p:spPr>
      </p:pic>
      <p:sp>
        <p:nvSpPr>
          <p:cNvPr id="7" name="Title 1"/>
          <p:cNvSpPr>
            <a:spLocks noGrp="1"/>
          </p:cNvSpPr>
          <p:nvPr>
            <p:ph type="title"/>
          </p:nvPr>
        </p:nvSpPr>
        <p:spPr>
          <a:xfrm>
            <a:off x="1461026" y="154381"/>
            <a:ext cx="6845765" cy="878774"/>
          </a:xfrm>
        </p:spPr>
        <p:txBody>
          <a:bodyPr/>
          <a:lstStyle/>
          <a:p>
            <a:r>
              <a:rPr lang="en-US" sz="2800" b="1" dirty="0" smtClean="0"/>
              <a:t>Ecology: Why Trichromatic Vision? </a:t>
            </a:r>
            <a:endParaRPr lang="en-US" sz="2800" dirty="0"/>
          </a:p>
        </p:txBody>
      </p:sp>
      <p:sp>
        <p:nvSpPr>
          <p:cNvPr id="10" name="Content Placeholder 3"/>
          <p:cNvSpPr txBox="1">
            <a:spLocks/>
          </p:cNvSpPr>
          <p:nvPr/>
        </p:nvSpPr>
        <p:spPr>
          <a:xfrm>
            <a:off x="762001" y="4215742"/>
            <a:ext cx="3352799" cy="608744"/>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28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4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0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18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18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18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18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18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1800" kern="1200">
                <a:solidFill>
                  <a:schemeClr val="tx1"/>
                </a:solidFill>
                <a:latin typeface="+mn-lt"/>
                <a:ea typeface="+mn-ea"/>
                <a:cs typeface="+mn-cs"/>
              </a:defRPr>
            </a:lvl9pPr>
          </a:lstStyle>
          <a:p>
            <a:pPr algn="ctr">
              <a:buFont typeface="Arial"/>
              <a:buNone/>
            </a:pPr>
            <a:r>
              <a:rPr lang="en-US" sz="2000" b="1" smtClean="0"/>
              <a:t>DICHROMATIC VISION</a:t>
            </a:r>
          </a:p>
        </p:txBody>
      </p:sp>
      <p:sp>
        <p:nvSpPr>
          <p:cNvPr id="11" name="Content Placeholder 3"/>
          <p:cNvSpPr txBox="1">
            <a:spLocks/>
          </p:cNvSpPr>
          <p:nvPr/>
        </p:nvSpPr>
        <p:spPr>
          <a:xfrm>
            <a:off x="5029201" y="4216598"/>
            <a:ext cx="3352799" cy="608744"/>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28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4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0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18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18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18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18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18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1800" kern="1200">
                <a:solidFill>
                  <a:schemeClr val="tx1"/>
                </a:solidFill>
                <a:latin typeface="+mn-lt"/>
                <a:ea typeface="+mn-ea"/>
                <a:cs typeface="+mn-cs"/>
              </a:defRPr>
            </a:lvl9pPr>
          </a:lstStyle>
          <a:p>
            <a:pPr algn="ctr">
              <a:buFont typeface="Arial"/>
              <a:buNone/>
            </a:pPr>
            <a:r>
              <a:rPr lang="en-US" sz="2000" b="1" smtClean="0"/>
              <a:t>TRICHROMATIC VISION</a:t>
            </a:r>
          </a:p>
        </p:txBody>
      </p:sp>
      <p:sp>
        <p:nvSpPr>
          <p:cNvPr id="12" name="Content Placeholder 3"/>
          <p:cNvSpPr txBox="1">
            <a:spLocks/>
          </p:cNvSpPr>
          <p:nvPr/>
        </p:nvSpPr>
        <p:spPr>
          <a:xfrm>
            <a:off x="685800" y="4824486"/>
            <a:ext cx="8001000" cy="1018174"/>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28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4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0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18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18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18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18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18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1800" kern="1200">
                <a:solidFill>
                  <a:schemeClr val="tx1"/>
                </a:solidFill>
                <a:latin typeface="+mn-lt"/>
                <a:ea typeface="+mn-ea"/>
                <a:cs typeface="+mn-cs"/>
              </a:defRPr>
            </a:lvl9pPr>
          </a:lstStyle>
          <a:p>
            <a:pPr algn="ctr">
              <a:buFont typeface="Arial"/>
              <a:buNone/>
            </a:pPr>
            <a:r>
              <a:rPr lang="en-US" smtClean="0"/>
              <a:t>With trichromatic vision, distinguishing between important colors becomes possible.</a:t>
            </a:r>
          </a:p>
        </p:txBody>
      </p:sp>
      <p:sp>
        <p:nvSpPr>
          <p:cNvPr id="8" name="Rectangle 7"/>
          <p:cNvSpPr/>
          <p:nvPr/>
        </p:nvSpPr>
        <p:spPr>
          <a:xfrm>
            <a:off x="1343073" y="6298803"/>
            <a:ext cx="6604783" cy="369332"/>
          </a:xfrm>
          <a:prstGeom prst="rect">
            <a:avLst/>
          </a:prstGeom>
        </p:spPr>
        <p:txBody>
          <a:bodyPr wrap="square">
            <a:spAutoFit/>
          </a:bodyPr>
          <a:lstStyle/>
          <a:p>
            <a:r>
              <a:rPr lang="en-US" dirty="0" smtClean="0"/>
              <a:t>Slide from </a:t>
            </a:r>
            <a:r>
              <a:rPr lang="en-US" dirty="0"/>
              <a:t>EVO-ED </a:t>
            </a:r>
            <a:r>
              <a:rPr lang="en-US" dirty="0" err="1"/>
              <a:t>Powerpoint</a:t>
            </a:r>
            <a:r>
              <a:rPr lang="en-US" dirty="0"/>
              <a:t> </a:t>
            </a:r>
            <a:r>
              <a:rPr lang="mr-IN" dirty="0"/>
              <a:t>–</a:t>
            </a:r>
            <a:r>
              <a:rPr lang="en-US" dirty="0"/>
              <a:t> “Monkey Opsin </a:t>
            </a:r>
            <a:r>
              <a:rPr lang="en-US" dirty="0" smtClean="0"/>
              <a:t>Evolution”</a:t>
            </a:r>
            <a:endParaRPr lang="en-US" dirty="0"/>
          </a:p>
        </p:txBody>
      </p:sp>
    </p:spTree>
    <p:extLst>
      <p:ext uri="{BB962C8B-B14F-4D97-AF65-F5344CB8AC3E}">
        <p14:creationId xmlns:p14="http://schemas.microsoft.com/office/powerpoint/2010/main" val="1938267859"/>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513644" y="419840"/>
            <a:ext cx="8229600" cy="553997"/>
          </a:xfrm>
        </p:spPr>
        <p:txBody>
          <a:bodyPr>
            <a:noAutofit/>
          </a:bodyPr>
          <a:lstStyle/>
          <a:p>
            <a:r>
              <a:rPr lang="en-US" sz="2400" b="1" dirty="0" smtClean="0"/>
              <a:t>Food Selection – The Driver of </a:t>
            </a:r>
            <a:r>
              <a:rPr lang="en-US" sz="2400" b="1" dirty="0" err="1" smtClean="0"/>
              <a:t>Trichromacy</a:t>
            </a:r>
            <a:r>
              <a:rPr lang="en-US" sz="2400" b="1" dirty="0" smtClean="0"/>
              <a:t> Evolution?</a:t>
            </a:r>
            <a:br>
              <a:rPr lang="en-US" sz="2400" b="1" dirty="0" smtClean="0"/>
            </a:br>
            <a:endParaRPr lang="en-US" dirty="0"/>
          </a:p>
        </p:txBody>
      </p:sp>
      <p:pic>
        <p:nvPicPr>
          <p:cNvPr id="16" name="Picture 15" descr="applepro.jpg"/>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3705" y="3727349"/>
            <a:ext cx="1924866" cy="1736754"/>
          </a:xfrm>
          <a:prstGeom prst="rect">
            <a:avLst/>
          </a:prstGeom>
        </p:spPr>
      </p:pic>
      <p:pic>
        <p:nvPicPr>
          <p:cNvPr id="17" name="Picture 16" descr="apple.jpg"/>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33684" y="1365150"/>
            <a:ext cx="1875322" cy="1699422"/>
          </a:xfrm>
          <a:prstGeom prst="rect">
            <a:avLst/>
          </a:prstGeom>
        </p:spPr>
      </p:pic>
      <p:pic>
        <p:nvPicPr>
          <p:cNvPr id="18" name="Picture 17" descr="starfruit.jpg"/>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353216" y="1114778"/>
            <a:ext cx="1990969" cy="2545869"/>
          </a:xfrm>
          <a:prstGeom prst="rect">
            <a:avLst/>
          </a:prstGeom>
        </p:spPr>
      </p:pic>
      <p:pic>
        <p:nvPicPr>
          <p:cNvPr id="20" name="Picture 19" descr="starfruitpro.jpg"/>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4628444" y="3635247"/>
            <a:ext cx="1715741" cy="1825306"/>
          </a:xfrm>
          <a:prstGeom prst="rect">
            <a:avLst/>
          </a:prstGeom>
        </p:spPr>
      </p:pic>
      <p:pic>
        <p:nvPicPr>
          <p:cNvPr id="21" name="Picture 20"/>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6827318" y="1522069"/>
            <a:ext cx="1535942" cy="1556976"/>
          </a:xfrm>
          <a:prstGeom prst="rect">
            <a:avLst/>
          </a:prstGeom>
        </p:spPr>
      </p:pic>
      <p:pic>
        <p:nvPicPr>
          <p:cNvPr id="25" name="Picture 24" descr="Litchi_chinensis_fruitsPRO.jpg"/>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6827318" y="3884269"/>
            <a:ext cx="1535942" cy="1556976"/>
          </a:xfrm>
          <a:prstGeom prst="rect">
            <a:avLst/>
          </a:prstGeom>
        </p:spPr>
      </p:pic>
      <p:pic>
        <p:nvPicPr>
          <p:cNvPr id="26" name="Picture 25" descr="orangespro.jpg"/>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2557772" y="3864262"/>
            <a:ext cx="1382505" cy="1556975"/>
          </a:xfrm>
          <a:prstGeom prst="rect">
            <a:avLst/>
          </a:prstGeom>
        </p:spPr>
      </p:pic>
      <p:pic>
        <p:nvPicPr>
          <p:cNvPr id="27" name="Picture 26" descr="oranges.jpg"/>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a:off x="2557772" y="1502063"/>
            <a:ext cx="1382506" cy="1556976"/>
          </a:xfrm>
          <a:prstGeom prst="rect">
            <a:avLst/>
          </a:prstGeom>
        </p:spPr>
      </p:pic>
      <p:sp>
        <p:nvSpPr>
          <p:cNvPr id="11" name="Rectangle 10"/>
          <p:cNvSpPr/>
          <p:nvPr/>
        </p:nvSpPr>
        <p:spPr>
          <a:xfrm>
            <a:off x="1343073" y="6298803"/>
            <a:ext cx="6604783" cy="369332"/>
          </a:xfrm>
          <a:prstGeom prst="rect">
            <a:avLst/>
          </a:prstGeom>
        </p:spPr>
        <p:txBody>
          <a:bodyPr wrap="square">
            <a:spAutoFit/>
          </a:bodyPr>
          <a:lstStyle/>
          <a:p>
            <a:r>
              <a:rPr lang="en-US" dirty="0" smtClean="0"/>
              <a:t>Slide from </a:t>
            </a:r>
            <a:r>
              <a:rPr lang="en-US" dirty="0"/>
              <a:t>EVO-ED </a:t>
            </a:r>
            <a:r>
              <a:rPr lang="en-US" dirty="0" err="1"/>
              <a:t>Powerpoint</a:t>
            </a:r>
            <a:r>
              <a:rPr lang="en-US" dirty="0"/>
              <a:t> </a:t>
            </a:r>
            <a:r>
              <a:rPr lang="mr-IN" dirty="0"/>
              <a:t>–</a:t>
            </a:r>
            <a:r>
              <a:rPr lang="en-US" dirty="0"/>
              <a:t> “Monkey Opsin </a:t>
            </a:r>
            <a:r>
              <a:rPr lang="en-US" dirty="0" smtClean="0"/>
              <a:t>Evolution”</a:t>
            </a:r>
            <a:endParaRPr lang="en-US" dirty="0"/>
          </a:p>
        </p:txBody>
      </p:sp>
    </p:spTree>
    <p:extLst>
      <p:ext uri="{BB962C8B-B14F-4D97-AF65-F5344CB8AC3E}">
        <p14:creationId xmlns:p14="http://schemas.microsoft.com/office/powerpoint/2010/main" val="1288464870"/>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43792" y="1615043"/>
            <a:ext cx="6293922" cy="3526972"/>
          </a:xfrm>
        </p:spPr>
        <p:txBody>
          <a:bodyPr/>
          <a:lstStyle/>
          <a:p>
            <a:r>
              <a:rPr lang="en-US" sz="2400" b="1" dirty="0" smtClean="0"/>
              <a:t/>
            </a:r>
            <a:br>
              <a:rPr lang="en-US" sz="2400" b="1" dirty="0" smtClean="0"/>
            </a:br>
            <a:r>
              <a:rPr lang="en-US" sz="2400" b="1" dirty="0"/>
              <a:t/>
            </a:r>
            <a:br>
              <a:rPr lang="en-US" sz="2400" b="1" dirty="0"/>
            </a:br>
            <a:r>
              <a:rPr lang="en-US" sz="2400" b="1" dirty="0" smtClean="0"/>
              <a:t/>
            </a:r>
            <a:br>
              <a:rPr lang="en-US" sz="2400" b="1" dirty="0" smtClean="0"/>
            </a:br>
            <a:r>
              <a:rPr lang="en-US" sz="2400" b="1" dirty="0" smtClean="0"/>
              <a:t>What are some other possible reasons for differences in color vision in primates?</a:t>
            </a:r>
            <a:br>
              <a:rPr lang="en-US" sz="2400" b="1" dirty="0" smtClean="0"/>
            </a:br>
            <a:r>
              <a:rPr lang="en-US" sz="2400" b="1" dirty="0"/>
              <a:t/>
            </a:r>
            <a:br>
              <a:rPr lang="en-US" sz="2400" b="1" dirty="0"/>
            </a:br>
            <a:r>
              <a:rPr lang="en-US" sz="2400" b="1" dirty="0" smtClean="0"/>
              <a:t>If you were to design a ‘problem space’ for </a:t>
            </a:r>
            <a:r>
              <a:rPr lang="en-US" sz="2400" b="1" smtClean="0"/>
              <a:t>student investigations on this topic, </a:t>
            </a:r>
            <a:r>
              <a:rPr lang="en-US" sz="2400" b="1" dirty="0" smtClean="0"/>
              <a:t>what components should be included?</a:t>
            </a:r>
            <a:br>
              <a:rPr lang="en-US" sz="2400" b="1" dirty="0" smtClean="0"/>
            </a:br>
            <a:r>
              <a:rPr lang="en-US" sz="2400" b="1" dirty="0"/>
              <a:t/>
            </a:r>
            <a:br>
              <a:rPr lang="en-US" sz="2400" b="1" dirty="0"/>
            </a:br>
            <a:r>
              <a:rPr lang="en-US" sz="2400" b="1" dirty="0" smtClean="0"/>
              <a:t/>
            </a:r>
            <a:br>
              <a:rPr lang="en-US" sz="2400" b="1" dirty="0" smtClean="0"/>
            </a:br>
            <a:r>
              <a:rPr lang="en-US" b="1" dirty="0" smtClean="0"/>
              <a:t/>
            </a:r>
            <a:br>
              <a:rPr lang="en-US" b="1" dirty="0" smtClean="0"/>
            </a:br>
            <a:endParaRPr lang="en-US" dirty="0"/>
          </a:p>
        </p:txBody>
      </p:sp>
    </p:spTree>
    <p:extLst>
      <p:ext uri="{BB962C8B-B14F-4D97-AF65-F5344CB8AC3E}">
        <p14:creationId xmlns:p14="http://schemas.microsoft.com/office/powerpoint/2010/main" val="86520439"/>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0271" y="386342"/>
            <a:ext cx="7566197" cy="606933"/>
          </a:xfrm>
        </p:spPr>
        <p:txBody>
          <a:bodyPr/>
          <a:lstStyle/>
          <a:p>
            <a:r>
              <a:rPr lang="en-US" sz="1600" b="1" dirty="0" smtClean="0"/>
              <a:t>Highly polymorphic </a:t>
            </a:r>
            <a:r>
              <a:rPr lang="en-US" sz="1600" b="1" dirty="0" err="1"/>
              <a:t>colour</a:t>
            </a:r>
            <a:r>
              <a:rPr lang="en-US" sz="1600" b="1" dirty="0"/>
              <a:t> vision in a New </a:t>
            </a:r>
            <a:r>
              <a:rPr lang="en-US" sz="1600" b="1" dirty="0" smtClean="0"/>
              <a:t>World monkey with red </a:t>
            </a:r>
            <a:r>
              <a:rPr lang="en-US" sz="1600" b="1" dirty="0"/>
              <a:t>facial skin, the bald </a:t>
            </a:r>
            <a:r>
              <a:rPr lang="en-US" sz="1600" b="1" dirty="0" err="1" smtClean="0"/>
              <a:t>uakari</a:t>
            </a:r>
            <a:r>
              <a:rPr lang="en-US" sz="1600" b="1" dirty="0" smtClean="0"/>
              <a:t> (</a:t>
            </a:r>
            <a:r>
              <a:rPr lang="en-US" sz="1600" b="1" dirty="0" err="1" smtClean="0"/>
              <a:t>Cacajao</a:t>
            </a:r>
            <a:r>
              <a:rPr lang="en-US" sz="1600" b="1" dirty="0" smtClean="0"/>
              <a:t> </a:t>
            </a:r>
            <a:r>
              <a:rPr lang="en-US" sz="1600" b="1" dirty="0" err="1"/>
              <a:t>calvus</a:t>
            </a:r>
            <a:r>
              <a:rPr lang="en-US" sz="1600" b="1" dirty="0"/>
              <a:t>). </a:t>
            </a:r>
            <a:r>
              <a:rPr lang="en-US" b="1" dirty="0" smtClean="0"/>
              <a:t/>
            </a:r>
            <a:br>
              <a:rPr lang="en-US" b="1" dirty="0" smtClean="0"/>
            </a:br>
            <a:endParaRPr lang="en-US" baseline="30000" dirty="0"/>
          </a:p>
        </p:txBody>
      </p:sp>
      <p:sp>
        <p:nvSpPr>
          <p:cNvPr id="3" name="Text Placeholder 2"/>
          <p:cNvSpPr>
            <a:spLocks noGrp="1"/>
          </p:cNvSpPr>
          <p:nvPr>
            <p:ph type="body"/>
          </p:nvPr>
        </p:nvSpPr>
        <p:spPr>
          <a:xfrm>
            <a:off x="361241" y="1387732"/>
            <a:ext cx="8450249" cy="5274323"/>
          </a:xfrm>
        </p:spPr>
        <p:txBody>
          <a:bodyPr/>
          <a:lstStyle/>
          <a:p>
            <a:pPr algn="just"/>
            <a:r>
              <a:rPr lang="de-DE" sz="1400" b="1" dirty="0" smtClean="0"/>
              <a:t>Abstract</a:t>
            </a:r>
            <a:r>
              <a:rPr lang="de-DE" sz="1400" dirty="0" smtClean="0"/>
              <a:t>: ”</a:t>
            </a:r>
            <a:r>
              <a:rPr lang="en-US" sz="1400" dirty="0" err="1" smtClean="0"/>
              <a:t>Colour</a:t>
            </a:r>
            <a:r>
              <a:rPr lang="en-US" sz="1400" dirty="0" smtClean="0"/>
              <a:t> </a:t>
            </a:r>
            <a:r>
              <a:rPr lang="en-US" sz="1400" dirty="0"/>
              <a:t>vision is highly variable in New World monkeys (NWMs). </a:t>
            </a:r>
            <a:r>
              <a:rPr lang="en-US" sz="1400" dirty="0" smtClean="0"/>
              <a:t>Evidence for </a:t>
            </a:r>
            <a:r>
              <a:rPr lang="en-US" sz="1400" dirty="0"/>
              <a:t>the adaptive basis of </a:t>
            </a:r>
            <a:r>
              <a:rPr lang="en-US" sz="1400" dirty="0" err="1"/>
              <a:t>colour</a:t>
            </a:r>
            <a:r>
              <a:rPr lang="en-US" sz="1400" dirty="0"/>
              <a:t> vision in this group has largely </a:t>
            </a:r>
            <a:r>
              <a:rPr lang="en-US" sz="1400" dirty="0" err="1"/>
              <a:t>centred</a:t>
            </a:r>
            <a:r>
              <a:rPr lang="en-US" sz="1400" dirty="0"/>
              <a:t> on environmental features such as foraging benefits for differently </a:t>
            </a:r>
            <a:r>
              <a:rPr lang="en-US" sz="1400" dirty="0" err="1"/>
              <a:t>coloured</a:t>
            </a:r>
            <a:r>
              <a:rPr lang="en-US" sz="1400" dirty="0"/>
              <a:t> foods or predator detection, whereas selection on </a:t>
            </a:r>
            <a:r>
              <a:rPr lang="en-US" sz="1400" dirty="0" err="1"/>
              <a:t>colour</a:t>
            </a:r>
            <a:r>
              <a:rPr lang="en-US" sz="1400" dirty="0"/>
              <a:t> vision for </a:t>
            </a:r>
            <a:r>
              <a:rPr lang="en-US" sz="1400" dirty="0" err="1"/>
              <a:t>sociosexual</a:t>
            </a:r>
            <a:r>
              <a:rPr lang="en-US" sz="1400" dirty="0"/>
              <a:t> communication is an alternative hypothesis that has received little attention. </a:t>
            </a:r>
            <a:endParaRPr lang="en-US" sz="1400" dirty="0" smtClean="0"/>
          </a:p>
          <a:p>
            <a:pPr algn="just"/>
            <a:endParaRPr lang="en-US" sz="1400" dirty="0">
              <a:solidFill>
                <a:srgbClr val="C00000"/>
              </a:solidFill>
            </a:endParaRPr>
          </a:p>
          <a:p>
            <a:pPr algn="just"/>
            <a:r>
              <a:rPr lang="en-US" sz="1400" dirty="0" smtClean="0">
                <a:solidFill>
                  <a:srgbClr val="C00000"/>
                </a:solidFill>
              </a:rPr>
              <a:t>The </a:t>
            </a:r>
            <a:r>
              <a:rPr lang="en-US" sz="1400" dirty="0" err="1">
                <a:solidFill>
                  <a:srgbClr val="C00000"/>
                </a:solidFill>
              </a:rPr>
              <a:t>colour</a:t>
            </a:r>
            <a:r>
              <a:rPr lang="en-US" sz="1400" dirty="0">
                <a:solidFill>
                  <a:srgbClr val="C00000"/>
                </a:solidFill>
              </a:rPr>
              <a:t> vision of </a:t>
            </a:r>
            <a:r>
              <a:rPr lang="en-US" sz="1400" dirty="0" err="1">
                <a:solidFill>
                  <a:srgbClr val="C00000"/>
                </a:solidFill>
              </a:rPr>
              <a:t>uakaris</a:t>
            </a:r>
            <a:r>
              <a:rPr lang="en-US" sz="1400" dirty="0">
                <a:solidFill>
                  <a:srgbClr val="C00000"/>
                </a:solidFill>
              </a:rPr>
              <a:t> (</a:t>
            </a:r>
            <a:r>
              <a:rPr lang="en-US" sz="1400" dirty="0" err="1">
                <a:solidFill>
                  <a:srgbClr val="C00000"/>
                </a:solidFill>
              </a:rPr>
              <a:t>Cacajao</a:t>
            </a:r>
            <a:r>
              <a:rPr lang="en-US" sz="1400" dirty="0">
                <a:solidFill>
                  <a:srgbClr val="C00000"/>
                </a:solidFill>
              </a:rPr>
              <a:t>) is of particular interest because these monkeys have the most dramatic red facial skin of any primate, as well as a unique fission/fusion social system and a specialist diet of seeds. </a:t>
            </a:r>
            <a:r>
              <a:rPr lang="en-US" sz="1400" dirty="0"/>
              <a:t>Here, we investigate </a:t>
            </a:r>
            <a:r>
              <a:rPr lang="en-US" sz="1400" dirty="0" err="1"/>
              <a:t>colour</a:t>
            </a:r>
            <a:r>
              <a:rPr lang="en-US" sz="1400" dirty="0"/>
              <a:t> vision in a wild population of the bald </a:t>
            </a:r>
            <a:r>
              <a:rPr lang="en-US" sz="1400" dirty="0" err="1"/>
              <a:t>uakari</a:t>
            </a:r>
            <a:r>
              <a:rPr lang="en-US" sz="1400" dirty="0"/>
              <a:t>, C. </a:t>
            </a:r>
            <a:r>
              <a:rPr lang="en-US" sz="1400" dirty="0" err="1"/>
              <a:t>calvus</a:t>
            </a:r>
            <a:r>
              <a:rPr lang="en-US" sz="1400" dirty="0"/>
              <a:t>, by genotyping the X-linked opsin locus. We document the presence of a </a:t>
            </a:r>
            <a:r>
              <a:rPr lang="en-US" sz="1400" dirty="0" smtClean="0"/>
              <a:t>polymorphic </a:t>
            </a:r>
            <a:r>
              <a:rPr lang="en-US" sz="1400" dirty="0" err="1" smtClean="0"/>
              <a:t>colour</a:t>
            </a:r>
            <a:r>
              <a:rPr lang="en-US" sz="1400" dirty="0" smtClean="0"/>
              <a:t> vision </a:t>
            </a:r>
            <a:r>
              <a:rPr lang="en-US" sz="1400" dirty="0"/>
              <a:t>system with an unprecedented number of functional alleles (six), including a novel allele with a predicted maximum spectral </a:t>
            </a:r>
            <a:r>
              <a:rPr lang="en-US" sz="1400" dirty="0" smtClean="0"/>
              <a:t>sensitivity </a:t>
            </a:r>
            <a:r>
              <a:rPr lang="en-US" sz="1400" dirty="0"/>
              <a:t>of 555 nm. This supports the presence of strong balancing selection on different alleles at this locus. </a:t>
            </a:r>
            <a:endParaRPr lang="en-US" sz="1400" dirty="0" smtClean="0"/>
          </a:p>
          <a:p>
            <a:pPr algn="just"/>
            <a:endParaRPr lang="en-US" sz="1400" dirty="0"/>
          </a:p>
          <a:p>
            <a:pPr algn="just"/>
            <a:r>
              <a:rPr lang="en-US" sz="1400" dirty="0" smtClean="0"/>
              <a:t>We </a:t>
            </a:r>
            <a:r>
              <a:rPr lang="en-US" sz="1400" dirty="0"/>
              <a:t>consider different hypotheses to explain this selection. </a:t>
            </a:r>
            <a:r>
              <a:rPr lang="en-US" sz="1400" dirty="0">
                <a:solidFill>
                  <a:srgbClr val="C00000"/>
                </a:solidFill>
              </a:rPr>
              <a:t>One possibility is that </a:t>
            </a:r>
            <a:r>
              <a:rPr lang="en-US" sz="1400" dirty="0" err="1">
                <a:solidFill>
                  <a:srgbClr val="C00000"/>
                </a:solidFill>
              </a:rPr>
              <a:t>trichromacy</a:t>
            </a:r>
            <a:r>
              <a:rPr lang="en-US" sz="1400" dirty="0">
                <a:solidFill>
                  <a:srgbClr val="C00000"/>
                </a:solidFill>
              </a:rPr>
              <a:t> functions in sexual selection, enabling females to choose high-quality males on the basis of red facial </a:t>
            </a:r>
            <a:r>
              <a:rPr lang="en-US" sz="1400" dirty="0" smtClean="0">
                <a:solidFill>
                  <a:srgbClr val="C00000"/>
                </a:solidFill>
              </a:rPr>
              <a:t>coloration</a:t>
            </a:r>
            <a:r>
              <a:rPr lang="en-US" sz="1400" dirty="0">
                <a:solidFill>
                  <a:srgbClr val="C00000"/>
                </a:solidFill>
              </a:rPr>
              <a:t>. </a:t>
            </a:r>
            <a:r>
              <a:rPr lang="en-US" sz="1400" dirty="0"/>
              <a:t>In support of this, there is some evidence that health affects facial coloration in </a:t>
            </a:r>
            <a:r>
              <a:rPr lang="en-US" sz="1400" dirty="0" err="1"/>
              <a:t>uakaris</a:t>
            </a:r>
            <a:r>
              <a:rPr lang="en-US" sz="1400" dirty="0"/>
              <a:t>, as well as a high prevalence of blood-borne parasitism in wild </a:t>
            </a:r>
            <a:r>
              <a:rPr lang="en-US" sz="1400" dirty="0" err="1"/>
              <a:t>uakari</a:t>
            </a:r>
            <a:r>
              <a:rPr lang="en-US" sz="1400" dirty="0"/>
              <a:t> populations. Alternatively, the low proportion of heterozygous female </a:t>
            </a:r>
            <a:r>
              <a:rPr lang="en-US" sz="1400" dirty="0" err="1"/>
              <a:t>trichromats</a:t>
            </a:r>
            <a:r>
              <a:rPr lang="en-US" sz="1400" dirty="0"/>
              <a:t> in the population may indicate selection on different dichromatic phenotypes, which might be related to cryptic food coloration. </a:t>
            </a:r>
            <a:r>
              <a:rPr lang="en-US" sz="1400" dirty="0" smtClean="0"/>
              <a:t>We </a:t>
            </a:r>
            <a:r>
              <a:rPr lang="en-US" sz="1400" dirty="0"/>
              <a:t>have uncovered unexpected diversity in the last major lineage of NWMs to be assayed for </a:t>
            </a:r>
            <a:r>
              <a:rPr lang="en-US" sz="1400" dirty="0" err="1"/>
              <a:t>colour</a:t>
            </a:r>
            <a:r>
              <a:rPr lang="en-US" sz="1400" dirty="0"/>
              <a:t> vision, which will provide an interesting system </a:t>
            </a:r>
            <a:r>
              <a:rPr lang="en-US" sz="1400" dirty="0" smtClean="0"/>
              <a:t>to dissect </a:t>
            </a:r>
            <a:r>
              <a:rPr lang="en-US" sz="1400" dirty="0"/>
              <a:t>adaptation of polymorphic </a:t>
            </a:r>
            <a:r>
              <a:rPr lang="en-US" sz="1400" dirty="0" err="1"/>
              <a:t>trichromacy</a:t>
            </a:r>
            <a:r>
              <a:rPr lang="en-US" sz="1400" dirty="0" smtClean="0"/>
              <a:t>.”</a:t>
            </a:r>
            <a:endParaRPr lang="en-US" sz="1400" dirty="0"/>
          </a:p>
          <a:p>
            <a:endParaRPr lang="en-US" dirty="0"/>
          </a:p>
        </p:txBody>
      </p:sp>
      <p:sp>
        <p:nvSpPr>
          <p:cNvPr id="5" name="TextBox 4"/>
          <p:cNvSpPr txBox="1"/>
          <p:nvPr/>
        </p:nvSpPr>
        <p:spPr>
          <a:xfrm>
            <a:off x="311249" y="993275"/>
            <a:ext cx="8207024" cy="338554"/>
          </a:xfrm>
          <a:prstGeom prst="rect">
            <a:avLst/>
          </a:prstGeom>
          <a:noFill/>
        </p:spPr>
        <p:txBody>
          <a:bodyPr wrap="square" rtlCol="0">
            <a:spAutoFit/>
          </a:bodyPr>
          <a:lstStyle/>
          <a:p>
            <a:r>
              <a:rPr lang="en-US" sz="1600" dirty="0"/>
              <a:t>Corso et al. 2016. Proc. R. Soc. B </a:t>
            </a:r>
            <a:r>
              <a:rPr lang="de-DE" sz="1600" dirty="0">
                <a:hlinkClick r:id="rId2"/>
              </a:rPr>
              <a:t>http://dx.doi.org/10.1098/rspb.2016.0067</a:t>
            </a:r>
            <a:endParaRPr lang="en-US" sz="1600" dirty="0"/>
          </a:p>
        </p:txBody>
      </p:sp>
    </p:spTree>
    <p:extLst>
      <p:ext uri="{BB962C8B-B14F-4D97-AF65-F5344CB8AC3E}">
        <p14:creationId xmlns:p14="http://schemas.microsoft.com/office/powerpoint/2010/main" val="1598941380"/>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3200" y="208722"/>
            <a:ext cx="8483240" cy="916363"/>
          </a:xfrm>
        </p:spPr>
        <p:txBody>
          <a:bodyPr/>
          <a:lstStyle/>
          <a:p>
            <a:r>
              <a:rPr lang="en-US" b="1" dirty="0" smtClean="0"/>
              <a:t>Problem space</a:t>
            </a:r>
            <a:r>
              <a:rPr lang="en-US" dirty="0" smtClean="0"/>
              <a:t>:  </a:t>
            </a:r>
            <a:r>
              <a:rPr lang="en-US" dirty="0"/>
              <a:t> </a:t>
            </a:r>
            <a:r>
              <a:rPr lang="en-US" dirty="0" smtClean="0"/>
              <a:t>DNA samples used </a:t>
            </a:r>
            <a:r>
              <a:rPr lang="en-US" dirty="0"/>
              <a:t>in the </a:t>
            </a:r>
            <a:r>
              <a:rPr lang="en-US" dirty="0" smtClean="0"/>
              <a:t>study, a </a:t>
            </a:r>
            <a:r>
              <a:rPr lang="en-US" dirty="0"/>
              <a:t>table giving SNPs for </a:t>
            </a:r>
            <a:r>
              <a:rPr lang="en-US" dirty="0" smtClean="0"/>
              <a:t>different locations on </a:t>
            </a:r>
            <a:r>
              <a:rPr lang="en-US" dirty="0"/>
              <a:t>exons </a:t>
            </a:r>
            <a:r>
              <a:rPr lang="en-US" dirty="0" smtClean="0"/>
              <a:t>of the opsin gene, primers used to isolate exons 3 and 5, and research studies related to color vision in primates. </a:t>
            </a:r>
            <a:endParaRPr lang="en-US" dirty="0"/>
          </a:p>
        </p:txBody>
      </p:sp>
      <p:sp>
        <p:nvSpPr>
          <p:cNvPr id="3" name="Text Placeholder 2"/>
          <p:cNvSpPr>
            <a:spLocks noGrp="1"/>
          </p:cNvSpPr>
          <p:nvPr>
            <p:ph type="body"/>
          </p:nvPr>
        </p:nvSpPr>
        <p:spPr>
          <a:xfrm>
            <a:off x="203200" y="1522650"/>
            <a:ext cx="4015800" cy="6988956"/>
          </a:xfrm>
        </p:spPr>
        <p:txBody>
          <a:bodyPr/>
          <a:lstStyle/>
          <a:p>
            <a:r>
              <a:rPr lang="en-US" b="1" dirty="0" smtClean="0"/>
              <a:t>Examples of directed activities</a:t>
            </a:r>
            <a:r>
              <a:rPr lang="en-US" dirty="0" smtClean="0"/>
              <a:t>:</a:t>
            </a:r>
          </a:p>
          <a:p>
            <a:endParaRPr lang="en-US" dirty="0"/>
          </a:p>
          <a:p>
            <a:pPr marL="342900" indent="-342900">
              <a:buAutoNum type="arabicPeriod"/>
            </a:pPr>
            <a:r>
              <a:rPr lang="en-US" dirty="0" smtClean="0">
                <a:solidFill>
                  <a:srgbClr val="C00000"/>
                </a:solidFill>
              </a:rPr>
              <a:t>Verify that primers published in the study do in fact isolate exon 3 and 5 of the opsin gene for this primate.</a:t>
            </a:r>
          </a:p>
          <a:p>
            <a:pPr marL="342900" indent="-342900">
              <a:buAutoNum type="arabicPeriod"/>
            </a:pPr>
            <a:endParaRPr lang="en-US" dirty="0"/>
          </a:p>
          <a:p>
            <a:pPr marL="342900" indent="-342900">
              <a:buAutoNum type="arabicPeriod"/>
            </a:pPr>
            <a:r>
              <a:rPr lang="en-US" dirty="0" smtClean="0"/>
              <a:t>Verify codons associated with functional sites in Table S1 of Corso et al. 2016.</a:t>
            </a:r>
          </a:p>
          <a:p>
            <a:pPr marL="342900" indent="-342900">
              <a:buAutoNum type="arabicPeriod"/>
            </a:pPr>
            <a:endParaRPr lang="en-US" dirty="0"/>
          </a:p>
          <a:p>
            <a:pPr marL="342900" indent="-342900">
              <a:buAutoNum type="arabicPeriod"/>
            </a:pPr>
            <a:r>
              <a:rPr lang="en-US" dirty="0" smtClean="0"/>
              <a:t>Verify how ‘inferred alleles’ in Corso et al. 2016 were determined, using information from Bunce et al. 2011.</a:t>
            </a:r>
          </a:p>
          <a:p>
            <a:pPr marL="274320" lvl="3"/>
            <a:endParaRPr lang="en-US" dirty="0"/>
          </a:p>
          <a:p>
            <a:pPr marL="274320" lvl="3"/>
            <a:r>
              <a:rPr lang="en-US" sz="1400" dirty="0" smtClean="0"/>
              <a:t>Going through these verifications reinforces basic concepts and helps students understand the research basis of information provided in </a:t>
            </a:r>
            <a:r>
              <a:rPr lang="en-US" sz="1400" dirty="0" err="1" smtClean="0"/>
              <a:t>Evo</a:t>
            </a:r>
            <a:r>
              <a:rPr lang="en-US" sz="1400" dirty="0" smtClean="0"/>
              <a:t>-Ed materials, prior to conducting open-ended activities on color vision in primates.</a:t>
            </a:r>
          </a:p>
          <a:p>
            <a:endParaRPr lang="en-US" dirty="0" smtClean="0"/>
          </a:p>
          <a:p>
            <a:pPr marL="342900" indent="-342900">
              <a:buAutoNum type="arabicPeriod"/>
            </a:pPr>
            <a:endParaRPr lang="en-US" dirty="0"/>
          </a:p>
          <a:p>
            <a:pPr marL="342900" indent="-342900">
              <a:buAutoNum type="arabicPeriod"/>
            </a:pPr>
            <a:endParaRPr lang="en-US" dirty="0" smtClean="0"/>
          </a:p>
          <a:p>
            <a:pPr marL="342900" indent="-342900">
              <a:buAutoNum type="arabicPeriod"/>
            </a:pPr>
            <a:endParaRPr lang="en-US" dirty="0"/>
          </a:p>
          <a:p>
            <a:pPr marL="342900" indent="-342900">
              <a:buAutoNum type="arabicPeriod"/>
            </a:pPr>
            <a:endParaRPr lang="en-US" dirty="0" smtClean="0"/>
          </a:p>
          <a:p>
            <a:pPr marL="342900" indent="-342900">
              <a:buAutoNum type="arabicPeriod"/>
            </a:pPr>
            <a:endParaRPr lang="en-US" dirty="0" smtClean="0"/>
          </a:p>
          <a:p>
            <a:endParaRPr lang="en-US" dirty="0"/>
          </a:p>
          <a:p>
            <a:endParaRPr lang="en-US" dirty="0"/>
          </a:p>
        </p:txBody>
      </p:sp>
      <p:sp>
        <p:nvSpPr>
          <p:cNvPr id="4" name="Text Placeholder 3"/>
          <p:cNvSpPr>
            <a:spLocks noGrp="1"/>
          </p:cNvSpPr>
          <p:nvPr>
            <p:ph type="body"/>
          </p:nvPr>
        </p:nvSpPr>
        <p:spPr>
          <a:xfrm>
            <a:off x="4591618" y="1512711"/>
            <a:ext cx="4015800" cy="4849191"/>
          </a:xfrm>
        </p:spPr>
        <p:txBody>
          <a:bodyPr/>
          <a:lstStyle/>
          <a:p>
            <a:r>
              <a:rPr lang="en-US" b="1" dirty="0" smtClean="0"/>
              <a:t>Examples of open-ended activities</a:t>
            </a:r>
            <a:r>
              <a:rPr lang="en-US" dirty="0" smtClean="0"/>
              <a:t>:</a:t>
            </a:r>
          </a:p>
          <a:p>
            <a:pPr marL="342900" indent="-342900">
              <a:buFont typeface="+mj-lt"/>
              <a:buAutoNum type="arabicPeriod"/>
            </a:pPr>
            <a:endParaRPr lang="en-US" dirty="0" smtClean="0"/>
          </a:p>
          <a:p>
            <a:pPr marL="342900" indent="-342900">
              <a:buFont typeface="+mj-lt"/>
              <a:buAutoNum type="arabicPeriod"/>
            </a:pPr>
            <a:r>
              <a:rPr lang="en-US" dirty="0" smtClean="0">
                <a:solidFill>
                  <a:schemeClr val="tx1"/>
                </a:solidFill>
              </a:rPr>
              <a:t>Run BLAST using the forward primer site of exon 3 for the bald </a:t>
            </a:r>
            <a:r>
              <a:rPr lang="en-US" dirty="0" err="1" smtClean="0">
                <a:solidFill>
                  <a:schemeClr val="tx1"/>
                </a:solidFill>
              </a:rPr>
              <a:t>ukari</a:t>
            </a:r>
            <a:r>
              <a:rPr lang="en-US" dirty="0" smtClean="0">
                <a:solidFill>
                  <a:schemeClr val="tx1"/>
                </a:solidFill>
              </a:rPr>
              <a:t> to see what other primate species match that primer site, and determine from SNP analysis if these primates have the functional sites associated with dichromatic or trichromatic vision (e.g. the </a:t>
            </a:r>
            <a:r>
              <a:rPr lang="en-US" dirty="0" err="1" smtClean="0">
                <a:solidFill>
                  <a:schemeClr val="tx1"/>
                </a:solidFill>
              </a:rPr>
              <a:t>moustached</a:t>
            </a:r>
            <a:r>
              <a:rPr lang="en-US" dirty="0" smtClean="0">
                <a:solidFill>
                  <a:schemeClr val="tx1"/>
                </a:solidFill>
              </a:rPr>
              <a:t> tamarin).</a:t>
            </a:r>
          </a:p>
          <a:p>
            <a:pPr marL="342900" indent="-342900">
              <a:buFont typeface="+mj-lt"/>
              <a:buAutoNum type="arabicPeriod"/>
            </a:pPr>
            <a:endParaRPr lang="en-US" dirty="0"/>
          </a:p>
          <a:p>
            <a:pPr marL="342900" indent="-342900">
              <a:buFont typeface="+mj-lt"/>
              <a:buAutoNum type="arabicPeriod"/>
            </a:pPr>
            <a:r>
              <a:rPr lang="en-US" dirty="0" smtClean="0"/>
              <a:t>Use multiple alignment and tree-building to determine relationships among primates, and relate to vision, behavior, and ecology.</a:t>
            </a:r>
          </a:p>
          <a:p>
            <a:pPr marL="342900" indent="-342900">
              <a:buFont typeface="+mj-lt"/>
              <a:buAutoNum type="arabicPeriod"/>
            </a:pPr>
            <a:endParaRPr lang="en-US" dirty="0"/>
          </a:p>
          <a:p>
            <a:pPr marL="342900" indent="-342900">
              <a:buFont typeface="+mj-lt"/>
              <a:buAutoNum type="arabicPeriod"/>
            </a:pPr>
            <a:endParaRPr lang="en-US" dirty="0"/>
          </a:p>
        </p:txBody>
      </p:sp>
    </p:spTree>
    <p:extLst>
      <p:ext uri="{BB962C8B-B14F-4D97-AF65-F5344CB8AC3E}">
        <p14:creationId xmlns:p14="http://schemas.microsoft.com/office/powerpoint/2010/main" val="1817296005"/>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03757" y="35280"/>
            <a:ext cx="8771861" cy="586080"/>
          </a:xfrm>
        </p:spPr>
        <p:txBody>
          <a:bodyPr/>
          <a:lstStyle/>
          <a:p>
            <a:r>
              <a:rPr lang="en-US" sz="1600" smtClean="0"/>
              <a:t>Using Case It v6.07 to verify primer sites for the bald </a:t>
            </a:r>
            <a:r>
              <a:rPr lang="en-US" sz="1600" err="1" smtClean="0"/>
              <a:t>uakari</a:t>
            </a:r>
            <a:r>
              <a:rPr lang="en-US" sz="1600" smtClean="0"/>
              <a:t> study - Corso et at. 2016</a:t>
            </a:r>
            <a:br>
              <a:rPr lang="en-US" sz="1600" smtClean="0"/>
            </a:br>
            <a:r>
              <a:rPr lang="en-US" sz="1600" smtClean="0"/>
              <a:t>        (Example below shows forward primer site for exon 5 of the opsin gene)</a:t>
            </a:r>
            <a:endParaRPr lang="en-US" sz="1600"/>
          </a:p>
        </p:txBody>
      </p:sp>
      <p:sp>
        <p:nvSpPr>
          <p:cNvPr id="3" name="Text Placeholder 2"/>
          <p:cNvSpPr>
            <a:spLocks noGrp="1"/>
          </p:cNvSpPr>
          <p:nvPr>
            <p:ph type="body"/>
          </p:nvPr>
        </p:nvSpPr>
        <p:spPr/>
        <p:txBody>
          <a:bodyPr/>
          <a:lstStyle/>
          <a:p>
            <a:endParaRPr lang="en-US"/>
          </a:p>
        </p:txBody>
      </p:sp>
      <p:sp>
        <p:nvSpPr>
          <p:cNvPr id="4" name="Text Placeholder 3"/>
          <p:cNvSpPr>
            <a:spLocks noGrp="1"/>
          </p:cNvSpPr>
          <p:nvPr>
            <p:ph type="body"/>
          </p:nvPr>
        </p:nvSpPr>
        <p:spPr/>
        <p:txBody>
          <a:bodyPr/>
          <a:lstStyle/>
          <a:p>
            <a:endParaRPr lang="en-US"/>
          </a:p>
        </p:txBody>
      </p:sp>
      <p:pic>
        <p:nvPicPr>
          <p:cNvPr id="6" name="Picture 5"/>
          <p:cNvPicPr>
            <a:picLocks noChangeAspect="1"/>
          </p:cNvPicPr>
          <p:nvPr/>
        </p:nvPicPr>
        <p:blipFill>
          <a:blip r:embed="rId3"/>
          <a:stretch>
            <a:fillRect/>
          </a:stretch>
        </p:blipFill>
        <p:spPr>
          <a:xfrm>
            <a:off x="0" y="654581"/>
            <a:ext cx="9144000" cy="6203419"/>
          </a:xfrm>
          <a:prstGeom prst="rect">
            <a:avLst/>
          </a:prstGeom>
        </p:spPr>
      </p:pic>
    </p:spTree>
    <p:extLst>
      <p:ext uri="{BB962C8B-B14F-4D97-AF65-F5344CB8AC3E}">
        <p14:creationId xmlns:p14="http://schemas.microsoft.com/office/powerpoint/2010/main" val="2043606764"/>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3200" y="208722"/>
            <a:ext cx="8483240" cy="916363"/>
          </a:xfrm>
        </p:spPr>
        <p:txBody>
          <a:bodyPr/>
          <a:lstStyle/>
          <a:p>
            <a:r>
              <a:rPr lang="en-US" b="1" dirty="0" smtClean="0"/>
              <a:t>Problem space</a:t>
            </a:r>
            <a:r>
              <a:rPr lang="en-US" dirty="0" smtClean="0"/>
              <a:t>:  </a:t>
            </a:r>
            <a:r>
              <a:rPr lang="en-US" dirty="0"/>
              <a:t> </a:t>
            </a:r>
            <a:r>
              <a:rPr lang="en-US" dirty="0" smtClean="0"/>
              <a:t>DNA samples used </a:t>
            </a:r>
            <a:r>
              <a:rPr lang="en-US" dirty="0"/>
              <a:t>in the </a:t>
            </a:r>
            <a:r>
              <a:rPr lang="en-US" dirty="0" smtClean="0"/>
              <a:t>study, a </a:t>
            </a:r>
            <a:r>
              <a:rPr lang="en-US" dirty="0"/>
              <a:t>table giving SNPs for </a:t>
            </a:r>
            <a:r>
              <a:rPr lang="en-US" dirty="0" smtClean="0"/>
              <a:t>different locations on </a:t>
            </a:r>
            <a:r>
              <a:rPr lang="en-US" dirty="0"/>
              <a:t>exons </a:t>
            </a:r>
            <a:r>
              <a:rPr lang="en-US" dirty="0" smtClean="0"/>
              <a:t>of the opsin gene, primers used to isolate exons 3 and 5, and research studies related to color vision in primates. </a:t>
            </a:r>
            <a:endParaRPr lang="en-US" dirty="0"/>
          </a:p>
        </p:txBody>
      </p:sp>
      <p:sp>
        <p:nvSpPr>
          <p:cNvPr id="3" name="Text Placeholder 2"/>
          <p:cNvSpPr>
            <a:spLocks noGrp="1"/>
          </p:cNvSpPr>
          <p:nvPr>
            <p:ph type="body"/>
          </p:nvPr>
        </p:nvSpPr>
        <p:spPr>
          <a:xfrm>
            <a:off x="203200" y="1522650"/>
            <a:ext cx="4015800" cy="6988956"/>
          </a:xfrm>
        </p:spPr>
        <p:txBody>
          <a:bodyPr/>
          <a:lstStyle/>
          <a:p>
            <a:r>
              <a:rPr lang="en-US" b="1" dirty="0" smtClean="0"/>
              <a:t>Examples of directed activities</a:t>
            </a:r>
            <a:r>
              <a:rPr lang="en-US" dirty="0" smtClean="0"/>
              <a:t>:</a:t>
            </a:r>
          </a:p>
          <a:p>
            <a:endParaRPr lang="en-US" dirty="0"/>
          </a:p>
          <a:p>
            <a:pPr marL="342900" indent="-342900">
              <a:buAutoNum type="arabicPeriod"/>
            </a:pPr>
            <a:r>
              <a:rPr lang="en-US" dirty="0" smtClean="0">
                <a:solidFill>
                  <a:schemeClr val="tx1"/>
                </a:solidFill>
              </a:rPr>
              <a:t>Verify that primers published in the study do in fact isolate exon 3 and 5 of the opsin gene for this primate.</a:t>
            </a:r>
          </a:p>
          <a:p>
            <a:pPr marL="342900" indent="-342900">
              <a:buAutoNum type="arabicPeriod"/>
            </a:pPr>
            <a:endParaRPr lang="en-US" dirty="0"/>
          </a:p>
          <a:p>
            <a:pPr marL="342900" indent="-342900">
              <a:buAutoNum type="arabicPeriod"/>
            </a:pPr>
            <a:r>
              <a:rPr lang="en-US" dirty="0" smtClean="0">
                <a:solidFill>
                  <a:srgbClr val="FF0000"/>
                </a:solidFill>
              </a:rPr>
              <a:t>Verify codons associated with functional sites in Table S1 of Corso et al. 2016.</a:t>
            </a:r>
          </a:p>
          <a:p>
            <a:pPr marL="342900" indent="-342900">
              <a:buAutoNum type="arabicPeriod"/>
            </a:pPr>
            <a:endParaRPr lang="en-US" dirty="0"/>
          </a:p>
          <a:p>
            <a:pPr marL="342900" indent="-342900">
              <a:buAutoNum type="arabicPeriod"/>
            </a:pPr>
            <a:r>
              <a:rPr lang="en-US" dirty="0" smtClean="0"/>
              <a:t>Verify how ‘inferred alleles’ in Corso et al. 2016 were determined, using information from Bunce et al. 2011.</a:t>
            </a:r>
          </a:p>
          <a:p>
            <a:pPr marL="274320" lvl="3"/>
            <a:endParaRPr lang="en-US" dirty="0"/>
          </a:p>
          <a:p>
            <a:pPr marL="274320" lvl="3"/>
            <a:r>
              <a:rPr lang="en-US" sz="1400" dirty="0" smtClean="0"/>
              <a:t>Going through these verifications reinforces basic concepts and helps students understand the research basis of information provided in </a:t>
            </a:r>
            <a:r>
              <a:rPr lang="en-US" sz="1400" dirty="0" err="1" smtClean="0"/>
              <a:t>Evo</a:t>
            </a:r>
            <a:r>
              <a:rPr lang="en-US" sz="1400" dirty="0" smtClean="0"/>
              <a:t>-Ed materials, prior to conducting open-ended activities on color vision in primates.</a:t>
            </a:r>
          </a:p>
          <a:p>
            <a:endParaRPr lang="en-US" dirty="0" smtClean="0"/>
          </a:p>
          <a:p>
            <a:pPr marL="342900" indent="-342900">
              <a:buAutoNum type="arabicPeriod"/>
            </a:pPr>
            <a:endParaRPr lang="en-US" dirty="0"/>
          </a:p>
          <a:p>
            <a:pPr marL="342900" indent="-342900">
              <a:buAutoNum type="arabicPeriod"/>
            </a:pPr>
            <a:endParaRPr lang="en-US" dirty="0" smtClean="0"/>
          </a:p>
          <a:p>
            <a:pPr marL="342900" indent="-342900">
              <a:buAutoNum type="arabicPeriod"/>
            </a:pPr>
            <a:endParaRPr lang="en-US" dirty="0"/>
          </a:p>
          <a:p>
            <a:pPr marL="342900" indent="-342900">
              <a:buAutoNum type="arabicPeriod"/>
            </a:pPr>
            <a:endParaRPr lang="en-US" dirty="0" smtClean="0"/>
          </a:p>
          <a:p>
            <a:pPr marL="342900" indent="-342900">
              <a:buAutoNum type="arabicPeriod"/>
            </a:pPr>
            <a:endParaRPr lang="en-US" dirty="0" smtClean="0"/>
          </a:p>
          <a:p>
            <a:endParaRPr lang="en-US" dirty="0"/>
          </a:p>
          <a:p>
            <a:endParaRPr lang="en-US" dirty="0"/>
          </a:p>
        </p:txBody>
      </p:sp>
      <p:sp>
        <p:nvSpPr>
          <p:cNvPr id="4" name="Text Placeholder 3"/>
          <p:cNvSpPr>
            <a:spLocks noGrp="1"/>
          </p:cNvSpPr>
          <p:nvPr>
            <p:ph type="body"/>
          </p:nvPr>
        </p:nvSpPr>
        <p:spPr>
          <a:xfrm>
            <a:off x="4591618" y="1512711"/>
            <a:ext cx="4015800" cy="4849191"/>
          </a:xfrm>
        </p:spPr>
        <p:txBody>
          <a:bodyPr/>
          <a:lstStyle/>
          <a:p>
            <a:r>
              <a:rPr lang="en-US" b="1" dirty="0" smtClean="0"/>
              <a:t>Examples of open-ended activities</a:t>
            </a:r>
            <a:r>
              <a:rPr lang="en-US" dirty="0" smtClean="0"/>
              <a:t>:</a:t>
            </a:r>
          </a:p>
          <a:p>
            <a:pPr marL="342900" indent="-342900">
              <a:buFont typeface="+mj-lt"/>
              <a:buAutoNum type="arabicPeriod"/>
            </a:pPr>
            <a:endParaRPr lang="en-US" dirty="0" smtClean="0"/>
          </a:p>
          <a:p>
            <a:pPr marL="342900" indent="-342900">
              <a:buFont typeface="+mj-lt"/>
              <a:buAutoNum type="arabicPeriod"/>
            </a:pPr>
            <a:r>
              <a:rPr lang="en-US" dirty="0" smtClean="0">
                <a:solidFill>
                  <a:schemeClr val="tx1"/>
                </a:solidFill>
              </a:rPr>
              <a:t>Run BLAST using the forward primer site of exon 3 for the bald </a:t>
            </a:r>
            <a:r>
              <a:rPr lang="en-US" dirty="0" err="1" smtClean="0">
                <a:solidFill>
                  <a:schemeClr val="tx1"/>
                </a:solidFill>
              </a:rPr>
              <a:t>ukari</a:t>
            </a:r>
            <a:r>
              <a:rPr lang="en-US" dirty="0" smtClean="0">
                <a:solidFill>
                  <a:schemeClr val="tx1"/>
                </a:solidFill>
              </a:rPr>
              <a:t> to see what other primate species match that primer site, and determine from SNP analysis if these primates have the functional sites associated with dichromatic or trichromatic vision (e.g. the </a:t>
            </a:r>
            <a:r>
              <a:rPr lang="en-US" dirty="0" err="1" smtClean="0">
                <a:solidFill>
                  <a:schemeClr val="tx1"/>
                </a:solidFill>
              </a:rPr>
              <a:t>moustached</a:t>
            </a:r>
            <a:r>
              <a:rPr lang="en-US" dirty="0" smtClean="0">
                <a:solidFill>
                  <a:schemeClr val="tx1"/>
                </a:solidFill>
              </a:rPr>
              <a:t> tamarin).</a:t>
            </a:r>
          </a:p>
          <a:p>
            <a:pPr marL="342900" indent="-342900">
              <a:buFont typeface="+mj-lt"/>
              <a:buAutoNum type="arabicPeriod"/>
            </a:pPr>
            <a:endParaRPr lang="en-US" dirty="0"/>
          </a:p>
          <a:p>
            <a:pPr marL="342900" indent="-342900">
              <a:buFont typeface="+mj-lt"/>
              <a:buAutoNum type="arabicPeriod"/>
            </a:pPr>
            <a:r>
              <a:rPr lang="en-US" dirty="0" smtClean="0"/>
              <a:t>Use multiple alignment and tree-building to determine relationships among primates, and relate to vision, behavior, and ecology.</a:t>
            </a:r>
          </a:p>
          <a:p>
            <a:pPr marL="342900" indent="-342900">
              <a:buFont typeface="+mj-lt"/>
              <a:buAutoNum type="arabicPeriod"/>
            </a:pPr>
            <a:endParaRPr lang="en-US" dirty="0"/>
          </a:p>
          <a:p>
            <a:pPr marL="342900" indent="-342900">
              <a:buFont typeface="+mj-lt"/>
              <a:buAutoNum type="arabicPeriod"/>
            </a:pPr>
            <a:endParaRPr lang="en-US" dirty="0"/>
          </a:p>
        </p:txBody>
      </p:sp>
    </p:spTree>
    <p:extLst>
      <p:ext uri="{BB962C8B-B14F-4D97-AF65-F5344CB8AC3E}">
        <p14:creationId xmlns:p14="http://schemas.microsoft.com/office/powerpoint/2010/main" val="193526011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ustomShape 1"/>
          <p:cNvSpPr/>
          <p:nvPr/>
        </p:nvSpPr>
        <p:spPr>
          <a:xfrm>
            <a:off x="1330037" y="391886"/>
            <a:ext cx="6198919" cy="689306"/>
          </a:xfrm>
          <a:prstGeom prst="rect">
            <a:avLst/>
          </a:prstGeom>
          <a:noFill/>
          <a:ln>
            <a:noFill/>
          </a:ln>
        </p:spPr>
        <p:txBody>
          <a:bodyPr lIns="90360" tIns="44280" rIns="90360" bIns="44280" anchor="b"/>
          <a:lstStyle/>
          <a:p>
            <a:pPr>
              <a:lnSpc>
                <a:spcPct val="100000"/>
              </a:lnSpc>
            </a:pPr>
            <a:r>
              <a:rPr lang="en-US" sz="3600" dirty="0" smtClean="0">
                <a:solidFill>
                  <a:srgbClr val="376092"/>
                </a:solidFill>
                <a:latin typeface="Arial"/>
              </a:rPr>
              <a:t>History of the Case It project</a:t>
            </a:r>
            <a:endParaRPr sz="3600" dirty="0"/>
          </a:p>
        </p:txBody>
      </p:sp>
      <p:sp>
        <p:nvSpPr>
          <p:cNvPr id="6" name="Content Placeholder 2"/>
          <p:cNvSpPr txBox="1">
            <a:spLocks/>
          </p:cNvSpPr>
          <p:nvPr/>
        </p:nvSpPr>
        <p:spPr>
          <a:xfrm>
            <a:off x="1008857" y="1835726"/>
            <a:ext cx="7636380" cy="4876800"/>
          </a:xfrm>
          <a:prstGeom prst="rect">
            <a:avLst/>
          </a:prstGeom>
        </p:spPr>
        <p:txBody>
          <a:bodyPr lIns="0" tIns="0" rIns="0" bIns="0"/>
          <a:lstStyle/>
          <a:p>
            <a:pPr marL="342900" indent="-342900" defTabSz="914400">
              <a:spcBef>
                <a:spcPts val="900"/>
              </a:spcBef>
              <a:buFont typeface="Arial"/>
              <a:buChar char="•"/>
              <a:defRPr/>
            </a:pPr>
            <a:r>
              <a:rPr lang="en-US" sz="2000" kern="0" smtClean="0">
                <a:solidFill>
                  <a:sysClr val="windowText" lastClr="000000"/>
                </a:solidFill>
                <a:latin typeface="+mj-lt"/>
              </a:rPr>
              <a:t>1993 AMCBT meeting – John Jungck</a:t>
            </a:r>
          </a:p>
          <a:p>
            <a:pPr marL="342900" indent="-342900" defTabSz="914400">
              <a:spcBef>
                <a:spcPts val="900"/>
              </a:spcBef>
              <a:buFont typeface="Arial"/>
              <a:buChar char="•"/>
              <a:defRPr/>
            </a:pPr>
            <a:r>
              <a:rPr lang="en-US" sz="2000" kern="0" smtClean="0">
                <a:solidFill>
                  <a:sysClr val="windowText" lastClr="000000"/>
                </a:solidFill>
                <a:latin typeface="+mj-lt"/>
              </a:rPr>
              <a:t>1994 BioQUEST workshop - Peter Woodruff</a:t>
            </a:r>
          </a:p>
          <a:p>
            <a:pPr marL="342900" indent="-342900" defTabSz="914400">
              <a:spcBef>
                <a:spcPts val="900"/>
              </a:spcBef>
              <a:buFont typeface="Arial"/>
              <a:buChar char="•"/>
              <a:defRPr/>
            </a:pPr>
            <a:r>
              <a:rPr lang="en-US" sz="2000" kern="0" smtClean="0">
                <a:solidFill>
                  <a:sysClr val="windowText" lastClr="000000"/>
                </a:solidFill>
                <a:latin typeface="+mj-lt"/>
              </a:rPr>
              <a:t>1995 BioQUEST workshop - </a:t>
            </a:r>
            <a:r>
              <a:rPr lang="en-US" sz="2000" kern="0" smtClean="0">
                <a:solidFill>
                  <a:sysClr val="windowText" lastClr="000000"/>
                </a:solidFill>
                <a:latin typeface="+mj-lt"/>
                <a:ea typeface="Times New Roman"/>
                <a:cs typeface="Vialog LT Regular"/>
              </a:rPr>
              <a:t>Joyce Cadwallader, Virginia Carson, and Bill Coleman</a:t>
            </a:r>
            <a:endParaRPr lang="en-US" sz="2000" kern="0" smtClean="0">
              <a:solidFill>
                <a:sysClr val="windowText" lastClr="000000"/>
              </a:solidFill>
              <a:latin typeface="+mj-lt"/>
            </a:endParaRPr>
          </a:p>
          <a:p>
            <a:pPr marL="350837" indent="-342900" defTabSz="914400">
              <a:spcBef>
                <a:spcPts val="900"/>
              </a:spcBef>
              <a:buFont typeface="Arial"/>
              <a:buChar char="•"/>
              <a:defRPr/>
            </a:pPr>
            <a:r>
              <a:rPr lang="en-US" sz="2000" kern="0" smtClean="0">
                <a:solidFill>
                  <a:sysClr val="windowText" lastClr="000000"/>
                </a:solidFill>
                <a:latin typeface="+mj-lt"/>
              </a:rPr>
              <a:t>1996 BioQUEST workshop – Margaret Waterman</a:t>
            </a:r>
          </a:p>
          <a:p>
            <a:pPr marL="350837" indent="-342900" defTabSz="914400">
              <a:spcBef>
                <a:spcPts val="900"/>
              </a:spcBef>
              <a:buFont typeface="Arial"/>
              <a:buChar char="•"/>
              <a:defRPr/>
            </a:pPr>
            <a:r>
              <a:rPr lang="en-US" sz="2000" kern="0" smtClean="0">
                <a:solidFill>
                  <a:sysClr val="windowText" lastClr="000000"/>
                </a:solidFill>
                <a:latin typeface="+mj-lt"/>
              </a:rPr>
              <a:t>2006 and 2007 BioQUEST workshops – Arlin Toro, Rafael Tosado-Acevedo, Chi-cheng Lin, Dinitra White</a:t>
            </a:r>
          </a:p>
          <a:p>
            <a:pPr marL="350837" indent="-342900" defTabSz="914400">
              <a:spcBef>
                <a:spcPts val="900"/>
              </a:spcBef>
              <a:buFont typeface="Arial"/>
              <a:buChar char="•"/>
              <a:defRPr/>
            </a:pPr>
            <a:r>
              <a:rPr lang="en-US" sz="2000" kern="0" smtClean="0">
                <a:solidFill>
                  <a:sysClr val="windowText" lastClr="000000"/>
                </a:solidFill>
                <a:latin typeface="+mj-lt"/>
              </a:rPr>
              <a:t>2008 and 2009 SCOPE workshops – Ethel Stanley and Sam Donovan</a:t>
            </a:r>
          </a:p>
          <a:p>
            <a:pPr marL="350837" indent="-342900" defTabSz="914400">
              <a:spcBef>
                <a:spcPts val="900"/>
              </a:spcBef>
              <a:buFont typeface="Arial"/>
              <a:buChar char="•"/>
              <a:defRPr/>
            </a:pPr>
            <a:r>
              <a:rPr lang="en-US" sz="2000" kern="0" smtClean="0">
                <a:solidFill>
                  <a:sysClr val="windowText" lastClr="000000"/>
                </a:solidFill>
                <a:latin typeface="+mj-lt"/>
              </a:rPr>
              <a:t>2012  The Science Case Network (RCN-UBE)</a:t>
            </a:r>
          </a:p>
          <a:p>
            <a:pPr marL="350837" indent="-342900" defTabSz="914400">
              <a:spcBef>
                <a:spcPts val="900"/>
              </a:spcBef>
              <a:buFont typeface="Arial"/>
              <a:buChar char="•"/>
              <a:defRPr/>
            </a:pPr>
            <a:r>
              <a:rPr lang="en-US" sz="2000" kern="0" smtClean="0">
                <a:solidFill>
                  <a:sysClr val="windowText" lastClr="000000"/>
                </a:solidFill>
                <a:latin typeface="+mj-lt"/>
              </a:rPr>
              <a:t>2012, 2013 BioQUEST workshops</a:t>
            </a:r>
          </a:p>
          <a:p>
            <a:pPr marL="350837" indent="-342900" defTabSz="914400">
              <a:spcBef>
                <a:spcPts val="900"/>
              </a:spcBef>
              <a:buFont typeface="Arial"/>
              <a:buChar char="•"/>
              <a:defRPr/>
            </a:pPr>
            <a:r>
              <a:rPr lang="en-US" sz="2000" kern="0" smtClean="0">
                <a:solidFill>
                  <a:sysClr val="windowText" lastClr="000000"/>
                </a:solidFill>
                <a:latin typeface="+mj-lt"/>
              </a:rPr>
              <a:t>2016 Collaboration with EvoEd project – Jim Smith, Peter White</a:t>
            </a:r>
          </a:p>
          <a:p>
            <a:pPr marL="809624" lvl="2" defTabSz="914400">
              <a:spcBef>
                <a:spcPts val="900"/>
              </a:spcBef>
              <a:defRPr/>
            </a:pPr>
            <a:endParaRPr lang="en-US" sz="2000" kern="0" smtClean="0">
              <a:solidFill>
                <a:sysClr val="windowText" lastClr="000000"/>
              </a:solidFill>
            </a:endParaRPr>
          </a:p>
          <a:p>
            <a:pPr marL="457200" indent="-457200" defTabSz="914400">
              <a:spcBef>
                <a:spcPts val="900"/>
              </a:spcBef>
              <a:buFont typeface="Arial"/>
              <a:buChar char="•"/>
              <a:defRPr/>
            </a:pPr>
            <a:endParaRPr lang="en-US" sz="2000" kern="0" dirty="0" smtClean="0">
              <a:solidFill>
                <a:sysClr val="windowText" lastClr="000000"/>
              </a:solidFill>
            </a:endParaRPr>
          </a:p>
        </p:txBody>
      </p:sp>
    </p:spTree>
    <p:extLst>
      <p:ext uri="{BB962C8B-B14F-4D97-AF65-F5344CB8AC3E}">
        <p14:creationId xmlns:p14="http://schemas.microsoft.com/office/powerpoint/2010/main" val="761186173"/>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alpha val="27000"/>
          </a:schemeClr>
        </a:solidFill>
        <a:effectLst/>
      </p:bgPr>
    </p:bg>
    <p:spTree>
      <p:nvGrpSpPr>
        <p:cNvPr id="1" name=""/>
        <p:cNvGrpSpPr/>
        <p:nvPr/>
      </p:nvGrpSpPr>
      <p:grpSpPr>
        <a:xfrm>
          <a:off x="0" y="0"/>
          <a:ext cx="0" cy="0"/>
          <a:chOff x="0" y="0"/>
          <a:chExt cx="0" cy="0"/>
        </a:xfrm>
      </p:grpSpPr>
      <p:sp>
        <p:nvSpPr>
          <p:cNvPr id="10" name="TextBox 9"/>
          <p:cNvSpPr txBox="1"/>
          <p:nvPr/>
        </p:nvSpPr>
        <p:spPr>
          <a:xfrm>
            <a:off x="2249316" y="159489"/>
            <a:ext cx="7298721" cy="369332"/>
          </a:xfrm>
          <a:prstGeom prst="rect">
            <a:avLst/>
          </a:prstGeom>
          <a:noFill/>
        </p:spPr>
        <p:txBody>
          <a:bodyPr wrap="square" rtlCol="0">
            <a:spAutoFit/>
          </a:bodyPr>
          <a:lstStyle/>
          <a:p>
            <a:r>
              <a:rPr lang="en-US" smtClean="0"/>
              <a:t>Table S1 from Corso et al. 2016, in part</a:t>
            </a:r>
            <a:endParaRPr lang="en-US"/>
          </a:p>
        </p:txBody>
      </p:sp>
      <p:pic>
        <p:nvPicPr>
          <p:cNvPr id="19" name="Picture 18"/>
          <p:cNvPicPr>
            <a:picLocks noChangeAspect="1"/>
          </p:cNvPicPr>
          <p:nvPr/>
        </p:nvPicPr>
        <p:blipFill>
          <a:blip r:embed="rId2"/>
          <a:stretch>
            <a:fillRect/>
          </a:stretch>
        </p:blipFill>
        <p:spPr>
          <a:xfrm>
            <a:off x="881230" y="637953"/>
            <a:ext cx="7410473" cy="6018028"/>
          </a:xfrm>
          <a:prstGeom prst="rect">
            <a:avLst/>
          </a:prstGeom>
        </p:spPr>
      </p:pic>
    </p:spTree>
    <p:extLst>
      <p:ext uri="{BB962C8B-B14F-4D97-AF65-F5344CB8AC3E}">
        <p14:creationId xmlns:p14="http://schemas.microsoft.com/office/powerpoint/2010/main" val="1343261540"/>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78192" y="10633"/>
            <a:ext cx="4869715" cy="719070"/>
          </a:xfrm>
        </p:spPr>
        <p:txBody>
          <a:bodyPr/>
          <a:lstStyle/>
          <a:p>
            <a:r>
              <a:rPr lang="en-US" sz="1600" smtClean="0"/>
              <a:t>Using Case It v6.07 to verify codon associated with </a:t>
            </a:r>
            <a:r>
              <a:rPr lang="en-US" sz="1600" smtClean="0">
                <a:solidFill>
                  <a:schemeClr val="tx1"/>
                </a:solidFill>
              </a:rPr>
              <a:t>alanine (</a:t>
            </a:r>
            <a:r>
              <a:rPr lang="en-US" sz="1600" smtClean="0">
                <a:solidFill>
                  <a:srgbClr val="FF0000"/>
                </a:solidFill>
              </a:rPr>
              <a:t>A</a:t>
            </a:r>
            <a:r>
              <a:rPr lang="en-US" sz="1600" smtClean="0">
                <a:solidFill>
                  <a:schemeClr val="tx1"/>
                </a:solidFill>
              </a:rPr>
              <a:t>) </a:t>
            </a:r>
            <a:r>
              <a:rPr lang="en-US" sz="1600" smtClean="0"/>
              <a:t>at position 180 of exon 3 for </a:t>
            </a:r>
            <a:r>
              <a:rPr lang="en-US" sz="1600" smtClean="0">
                <a:solidFill>
                  <a:schemeClr val="tx1"/>
                </a:solidFill>
              </a:rPr>
              <a:t>sample</a:t>
            </a:r>
            <a:r>
              <a:rPr lang="en-US" sz="1600" smtClean="0">
                <a:solidFill>
                  <a:srgbClr val="FF0000"/>
                </a:solidFill>
              </a:rPr>
              <a:t> 20F</a:t>
            </a:r>
            <a:endParaRPr lang="en-US" sz="1600">
              <a:solidFill>
                <a:srgbClr val="FF0000"/>
              </a:solidFill>
            </a:endParaRPr>
          </a:p>
        </p:txBody>
      </p:sp>
      <p:pic>
        <p:nvPicPr>
          <p:cNvPr id="5" name="Picture 4"/>
          <p:cNvPicPr>
            <a:picLocks noChangeAspect="1"/>
          </p:cNvPicPr>
          <p:nvPr/>
        </p:nvPicPr>
        <p:blipFill rotWithShape="1">
          <a:blip r:embed="rId2"/>
          <a:srcRect l="583" r="-2"/>
          <a:stretch/>
        </p:blipFill>
        <p:spPr>
          <a:xfrm>
            <a:off x="10626" y="719070"/>
            <a:ext cx="9165270" cy="6189190"/>
          </a:xfrm>
          <a:prstGeom prst="rect">
            <a:avLst/>
          </a:prstGeom>
        </p:spPr>
      </p:pic>
      <p:pic>
        <p:nvPicPr>
          <p:cNvPr id="6" name="Picture 5"/>
          <p:cNvPicPr>
            <a:picLocks noChangeAspect="1"/>
          </p:cNvPicPr>
          <p:nvPr/>
        </p:nvPicPr>
        <p:blipFill>
          <a:blip r:embed="rId3"/>
          <a:stretch>
            <a:fillRect/>
          </a:stretch>
        </p:blipFill>
        <p:spPr>
          <a:xfrm>
            <a:off x="2999117" y="5393660"/>
            <a:ext cx="1155803" cy="762591"/>
          </a:xfrm>
          <a:prstGeom prst="rect">
            <a:avLst/>
          </a:prstGeom>
        </p:spPr>
      </p:pic>
    </p:spTree>
    <p:extLst>
      <p:ext uri="{BB962C8B-B14F-4D97-AF65-F5344CB8AC3E}">
        <p14:creationId xmlns:p14="http://schemas.microsoft.com/office/powerpoint/2010/main" val="526355669"/>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a:stretch>
            <a:fillRect/>
          </a:stretch>
        </p:blipFill>
        <p:spPr>
          <a:xfrm>
            <a:off x="-10633" y="728872"/>
            <a:ext cx="9144000" cy="6171660"/>
          </a:xfrm>
          <a:prstGeom prst="rect">
            <a:avLst/>
          </a:prstGeom>
        </p:spPr>
      </p:pic>
      <p:sp>
        <p:nvSpPr>
          <p:cNvPr id="10" name="Title 1"/>
          <p:cNvSpPr>
            <a:spLocks noGrp="1"/>
          </p:cNvSpPr>
          <p:nvPr>
            <p:ph type="title"/>
          </p:nvPr>
        </p:nvSpPr>
        <p:spPr>
          <a:xfrm>
            <a:off x="978192" y="10633"/>
            <a:ext cx="4869715" cy="719070"/>
          </a:xfrm>
        </p:spPr>
        <p:txBody>
          <a:bodyPr/>
          <a:lstStyle/>
          <a:p>
            <a:r>
              <a:rPr lang="en-US" sz="1600" smtClean="0"/>
              <a:t>Using Case It v6.07 to verify codon associated with </a:t>
            </a:r>
            <a:r>
              <a:rPr lang="en-US" sz="1600" smtClean="0">
                <a:solidFill>
                  <a:schemeClr val="tx1"/>
                </a:solidFill>
              </a:rPr>
              <a:t>serine</a:t>
            </a:r>
            <a:r>
              <a:rPr lang="en-US" sz="1600" smtClean="0">
                <a:solidFill>
                  <a:srgbClr val="FF0000"/>
                </a:solidFill>
              </a:rPr>
              <a:t> (S)</a:t>
            </a:r>
            <a:r>
              <a:rPr lang="en-US" sz="1600" smtClean="0"/>
              <a:t> at position 180 of exon 3 for </a:t>
            </a:r>
            <a:r>
              <a:rPr lang="en-US" sz="1600" smtClean="0">
                <a:solidFill>
                  <a:schemeClr val="tx1"/>
                </a:solidFill>
              </a:rPr>
              <a:t>sample</a:t>
            </a:r>
            <a:r>
              <a:rPr lang="en-US" sz="1600" smtClean="0">
                <a:solidFill>
                  <a:srgbClr val="FF0000"/>
                </a:solidFill>
              </a:rPr>
              <a:t> 43F</a:t>
            </a:r>
            <a:endParaRPr lang="en-US" sz="1600">
              <a:solidFill>
                <a:srgbClr val="FF0000"/>
              </a:solidFill>
            </a:endParaRPr>
          </a:p>
        </p:txBody>
      </p:sp>
      <p:pic>
        <p:nvPicPr>
          <p:cNvPr id="11" name="Picture 10"/>
          <p:cNvPicPr>
            <a:picLocks noChangeAspect="1"/>
          </p:cNvPicPr>
          <p:nvPr/>
        </p:nvPicPr>
        <p:blipFill>
          <a:blip r:embed="rId3"/>
          <a:stretch>
            <a:fillRect/>
          </a:stretch>
        </p:blipFill>
        <p:spPr>
          <a:xfrm>
            <a:off x="2984204" y="5366045"/>
            <a:ext cx="1162493" cy="787105"/>
          </a:xfrm>
          <a:prstGeom prst="rect">
            <a:avLst/>
          </a:prstGeom>
        </p:spPr>
      </p:pic>
    </p:spTree>
    <p:extLst>
      <p:ext uri="{BB962C8B-B14F-4D97-AF65-F5344CB8AC3E}">
        <p14:creationId xmlns:p14="http://schemas.microsoft.com/office/powerpoint/2010/main" val="578036928"/>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3200" y="208722"/>
            <a:ext cx="8483240" cy="916363"/>
          </a:xfrm>
        </p:spPr>
        <p:txBody>
          <a:bodyPr/>
          <a:lstStyle/>
          <a:p>
            <a:r>
              <a:rPr lang="en-US" b="1" dirty="0" smtClean="0"/>
              <a:t>Problem space</a:t>
            </a:r>
            <a:r>
              <a:rPr lang="en-US" dirty="0" smtClean="0"/>
              <a:t>:  </a:t>
            </a:r>
            <a:r>
              <a:rPr lang="en-US" dirty="0"/>
              <a:t> </a:t>
            </a:r>
            <a:r>
              <a:rPr lang="en-US" dirty="0" smtClean="0"/>
              <a:t>DNA samples used </a:t>
            </a:r>
            <a:r>
              <a:rPr lang="en-US" dirty="0"/>
              <a:t>in the </a:t>
            </a:r>
            <a:r>
              <a:rPr lang="en-US" dirty="0" smtClean="0"/>
              <a:t>study, a </a:t>
            </a:r>
            <a:r>
              <a:rPr lang="en-US" dirty="0"/>
              <a:t>table giving SNPs for </a:t>
            </a:r>
            <a:r>
              <a:rPr lang="en-US" dirty="0" smtClean="0"/>
              <a:t>different locations on </a:t>
            </a:r>
            <a:r>
              <a:rPr lang="en-US" dirty="0"/>
              <a:t>exons </a:t>
            </a:r>
            <a:r>
              <a:rPr lang="en-US" dirty="0" smtClean="0"/>
              <a:t>of the opsin gene, primers used to isolate exons 3 and 5, and research studies related to color vision in primates. </a:t>
            </a:r>
            <a:endParaRPr lang="en-US" dirty="0"/>
          </a:p>
        </p:txBody>
      </p:sp>
      <p:sp>
        <p:nvSpPr>
          <p:cNvPr id="3" name="Text Placeholder 2"/>
          <p:cNvSpPr>
            <a:spLocks noGrp="1"/>
          </p:cNvSpPr>
          <p:nvPr>
            <p:ph type="body"/>
          </p:nvPr>
        </p:nvSpPr>
        <p:spPr>
          <a:xfrm>
            <a:off x="203200" y="1522650"/>
            <a:ext cx="4015800" cy="6988956"/>
          </a:xfrm>
        </p:spPr>
        <p:txBody>
          <a:bodyPr/>
          <a:lstStyle/>
          <a:p>
            <a:r>
              <a:rPr lang="en-US" b="1" dirty="0" smtClean="0"/>
              <a:t>Examples of directed activities</a:t>
            </a:r>
            <a:r>
              <a:rPr lang="en-US" dirty="0" smtClean="0"/>
              <a:t>:</a:t>
            </a:r>
          </a:p>
          <a:p>
            <a:endParaRPr lang="en-US" dirty="0"/>
          </a:p>
          <a:p>
            <a:pPr marL="342900" indent="-342900">
              <a:buAutoNum type="arabicPeriod"/>
            </a:pPr>
            <a:r>
              <a:rPr lang="en-US" dirty="0" smtClean="0">
                <a:solidFill>
                  <a:schemeClr val="tx1"/>
                </a:solidFill>
              </a:rPr>
              <a:t>Verify that primers published in the study do in fact isolate exon 3 and 5 of the opsin gene for this primate.</a:t>
            </a:r>
          </a:p>
          <a:p>
            <a:pPr marL="342900" indent="-342900">
              <a:buAutoNum type="arabicPeriod"/>
            </a:pPr>
            <a:endParaRPr lang="en-US" dirty="0"/>
          </a:p>
          <a:p>
            <a:pPr marL="342900" indent="-342900">
              <a:buAutoNum type="arabicPeriod"/>
            </a:pPr>
            <a:r>
              <a:rPr lang="en-US" dirty="0" smtClean="0">
                <a:solidFill>
                  <a:schemeClr val="tx1"/>
                </a:solidFill>
              </a:rPr>
              <a:t>Verify codons associated with functional sites in Table S1 of Corso et al. 2016.</a:t>
            </a:r>
          </a:p>
          <a:p>
            <a:pPr marL="342900" indent="-342900">
              <a:buAutoNum type="arabicPeriod"/>
            </a:pPr>
            <a:endParaRPr lang="en-US" dirty="0"/>
          </a:p>
          <a:p>
            <a:pPr marL="342900" indent="-342900">
              <a:buAutoNum type="arabicPeriod"/>
            </a:pPr>
            <a:r>
              <a:rPr lang="en-US" dirty="0" smtClean="0">
                <a:solidFill>
                  <a:srgbClr val="C00000"/>
                </a:solidFill>
              </a:rPr>
              <a:t>Verify how ‘inferred alleles’ in Corso et al. 2016 were determined, using information from Bunce et al. 2011.</a:t>
            </a:r>
          </a:p>
          <a:p>
            <a:pPr marL="274320" lvl="3"/>
            <a:endParaRPr lang="en-US" dirty="0"/>
          </a:p>
          <a:p>
            <a:pPr marL="274320" lvl="3"/>
            <a:r>
              <a:rPr lang="en-US" sz="1400" dirty="0" smtClean="0"/>
              <a:t>Going through these verifications reinforces basic concepts and helps students understand the research basis of information provided in </a:t>
            </a:r>
            <a:r>
              <a:rPr lang="en-US" sz="1400" dirty="0" err="1" smtClean="0"/>
              <a:t>Evo</a:t>
            </a:r>
            <a:r>
              <a:rPr lang="en-US" sz="1400" dirty="0" smtClean="0"/>
              <a:t>-Ed materials, prior to conducting open-ended activities on color vision in primates.</a:t>
            </a:r>
          </a:p>
          <a:p>
            <a:endParaRPr lang="en-US" dirty="0" smtClean="0"/>
          </a:p>
          <a:p>
            <a:pPr marL="342900" indent="-342900">
              <a:buAutoNum type="arabicPeriod"/>
            </a:pPr>
            <a:endParaRPr lang="en-US" dirty="0"/>
          </a:p>
          <a:p>
            <a:pPr marL="342900" indent="-342900">
              <a:buAutoNum type="arabicPeriod"/>
            </a:pPr>
            <a:endParaRPr lang="en-US" dirty="0" smtClean="0"/>
          </a:p>
          <a:p>
            <a:pPr marL="342900" indent="-342900">
              <a:buAutoNum type="arabicPeriod"/>
            </a:pPr>
            <a:endParaRPr lang="en-US" dirty="0"/>
          </a:p>
          <a:p>
            <a:pPr marL="342900" indent="-342900">
              <a:buAutoNum type="arabicPeriod"/>
            </a:pPr>
            <a:endParaRPr lang="en-US" dirty="0" smtClean="0"/>
          </a:p>
          <a:p>
            <a:pPr marL="342900" indent="-342900">
              <a:buAutoNum type="arabicPeriod"/>
            </a:pPr>
            <a:endParaRPr lang="en-US" dirty="0" smtClean="0"/>
          </a:p>
          <a:p>
            <a:endParaRPr lang="en-US" dirty="0"/>
          </a:p>
          <a:p>
            <a:endParaRPr lang="en-US" dirty="0"/>
          </a:p>
        </p:txBody>
      </p:sp>
      <p:sp>
        <p:nvSpPr>
          <p:cNvPr id="4" name="Text Placeholder 3"/>
          <p:cNvSpPr>
            <a:spLocks noGrp="1"/>
          </p:cNvSpPr>
          <p:nvPr>
            <p:ph type="body"/>
          </p:nvPr>
        </p:nvSpPr>
        <p:spPr>
          <a:xfrm>
            <a:off x="4591618" y="1512711"/>
            <a:ext cx="4015800" cy="4849191"/>
          </a:xfrm>
        </p:spPr>
        <p:txBody>
          <a:bodyPr/>
          <a:lstStyle/>
          <a:p>
            <a:r>
              <a:rPr lang="en-US" b="1" dirty="0" smtClean="0"/>
              <a:t>Examples of open-ended activities</a:t>
            </a:r>
            <a:r>
              <a:rPr lang="en-US" dirty="0" smtClean="0"/>
              <a:t>:</a:t>
            </a:r>
          </a:p>
          <a:p>
            <a:pPr marL="342900" indent="-342900">
              <a:buFont typeface="+mj-lt"/>
              <a:buAutoNum type="arabicPeriod"/>
            </a:pPr>
            <a:endParaRPr lang="en-US" dirty="0" smtClean="0"/>
          </a:p>
          <a:p>
            <a:pPr marL="342900" indent="-342900">
              <a:buFont typeface="+mj-lt"/>
              <a:buAutoNum type="arabicPeriod"/>
            </a:pPr>
            <a:r>
              <a:rPr lang="en-US" dirty="0" smtClean="0">
                <a:solidFill>
                  <a:schemeClr val="tx1"/>
                </a:solidFill>
              </a:rPr>
              <a:t>Run BLAST using the forward primer site of exon 3 for the bald </a:t>
            </a:r>
            <a:r>
              <a:rPr lang="en-US" dirty="0" err="1" smtClean="0">
                <a:solidFill>
                  <a:schemeClr val="tx1"/>
                </a:solidFill>
              </a:rPr>
              <a:t>ukari</a:t>
            </a:r>
            <a:r>
              <a:rPr lang="en-US" dirty="0" smtClean="0">
                <a:solidFill>
                  <a:schemeClr val="tx1"/>
                </a:solidFill>
              </a:rPr>
              <a:t> to see what other primate species match that primer site, and determine from SNP analysis if these primates have the functional sites associated with dichromatic or trichromatic vision (e.g. the </a:t>
            </a:r>
            <a:r>
              <a:rPr lang="en-US" dirty="0" err="1" smtClean="0">
                <a:solidFill>
                  <a:schemeClr val="tx1"/>
                </a:solidFill>
              </a:rPr>
              <a:t>moustached</a:t>
            </a:r>
            <a:r>
              <a:rPr lang="en-US" dirty="0" smtClean="0">
                <a:solidFill>
                  <a:schemeClr val="tx1"/>
                </a:solidFill>
              </a:rPr>
              <a:t> tamarin).</a:t>
            </a:r>
          </a:p>
          <a:p>
            <a:pPr marL="342900" indent="-342900">
              <a:buFont typeface="+mj-lt"/>
              <a:buAutoNum type="arabicPeriod"/>
            </a:pPr>
            <a:endParaRPr lang="en-US" dirty="0"/>
          </a:p>
          <a:p>
            <a:pPr marL="342900" indent="-342900">
              <a:buFont typeface="+mj-lt"/>
              <a:buAutoNum type="arabicPeriod"/>
            </a:pPr>
            <a:r>
              <a:rPr lang="en-US" dirty="0" smtClean="0"/>
              <a:t>Use multiple alignment and tree-building to determine relationships among primates, and relate to vision, behavior, and ecology.</a:t>
            </a:r>
          </a:p>
          <a:p>
            <a:pPr marL="342900" indent="-342900">
              <a:buFont typeface="+mj-lt"/>
              <a:buAutoNum type="arabicPeriod"/>
            </a:pPr>
            <a:endParaRPr lang="en-US" dirty="0"/>
          </a:p>
          <a:p>
            <a:pPr marL="342900" indent="-342900">
              <a:buFont typeface="+mj-lt"/>
              <a:buAutoNum type="arabicPeriod"/>
            </a:pPr>
            <a:endParaRPr lang="en-US" dirty="0"/>
          </a:p>
        </p:txBody>
      </p:sp>
    </p:spTree>
    <p:extLst>
      <p:ext uri="{BB962C8B-B14F-4D97-AF65-F5344CB8AC3E}">
        <p14:creationId xmlns:p14="http://schemas.microsoft.com/office/powerpoint/2010/main" val="508916473"/>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3600"/>
            <a:ext cx="8404578" cy="1145160"/>
          </a:xfrm>
        </p:spPr>
        <p:txBody>
          <a:bodyPr/>
          <a:lstStyle/>
          <a:p>
            <a:r>
              <a:rPr lang="en-US" b="1" smtClean="0"/>
              <a:t>Opsin Response to Light </a:t>
            </a:r>
            <a:r>
              <a:rPr lang="en-US" smtClean="0"/>
              <a:t>(from EVO-ED </a:t>
            </a:r>
            <a:r>
              <a:rPr lang="en-US" err="1" smtClean="0"/>
              <a:t>Powerpoint</a:t>
            </a:r>
            <a:r>
              <a:rPr lang="en-US" smtClean="0"/>
              <a:t> </a:t>
            </a:r>
            <a:r>
              <a:rPr lang="mr-IN" smtClean="0"/>
              <a:t>–</a:t>
            </a:r>
            <a:r>
              <a:rPr lang="en-US" smtClean="0"/>
              <a:t> “Monkey Opsin Evolution”)</a:t>
            </a:r>
            <a:br>
              <a:rPr lang="en-US" smtClean="0"/>
            </a:br>
            <a:endParaRPr lang="en-US"/>
          </a:p>
        </p:txBody>
      </p:sp>
      <p:sp>
        <p:nvSpPr>
          <p:cNvPr id="4" name="Content Placeholder 3"/>
          <p:cNvSpPr>
            <a:spLocks noGrp="1"/>
          </p:cNvSpPr>
          <p:nvPr>
            <p:ph sz="half" idx="4294967295"/>
          </p:nvPr>
        </p:nvSpPr>
        <p:spPr>
          <a:xfrm>
            <a:off x="457200" y="1600200"/>
            <a:ext cx="4038600" cy="4525963"/>
          </a:xfrm>
          <a:prstGeom prst="rect">
            <a:avLst/>
          </a:prstGeom>
        </p:spPr>
        <p:txBody>
          <a:bodyPr>
            <a:normAutofit/>
          </a:bodyPr>
          <a:lstStyle/>
          <a:p>
            <a:pPr>
              <a:buNone/>
            </a:pPr>
            <a:r>
              <a:rPr lang="en-US" smtClean="0"/>
              <a:t>The responses to light of each </a:t>
            </a:r>
            <a:r>
              <a:rPr lang="en-US" err="1" smtClean="0"/>
              <a:t>opsin</a:t>
            </a:r>
            <a:r>
              <a:rPr lang="en-US" smtClean="0"/>
              <a:t> protein (</a:t>
            </a:r>
            <a:r>
              <a:rPr lang="en-US" smtClean="0">
                <a:solidFill>
                  <a:srgbClr val="0000FF"/>
                </a:solidFill>
              </a:rPr>
              <a:t>S</a:t>
            </a:r>
            <a:r>
              <a:rPr lang="en-US" smtClean="0"/>
              <a:t>, </a:t>
            </a:r>
            <a:r>
              <a:rPr lang="en-US" smtClean="0">
                <a:solidFill>
                  <a:srgbClr val="008000"/>
                </a:solidFill>
              </a:rPr>
              <a:t>M</a:t>
            </a:r>
            <a:r>
              <a:rPr lang="en-US" smtClean="0"/>
              <a:t> and </a:t>
            </a:r>
            <a:r>
              <a:rPr lang="en-US" smtClean="0">
                <a:solidFill>
                  <a:srgbClr val="FF0000"/>
                </a:solidFill>
              </a:rPr>
              <a:t>L</a:t>
            </a:r>
            <a:r>
              <a:rPr lang="en-US" smtClean="0"/>
              <a:t>) in </a:t>
            </a:r>
            <a:r>
              <a:rPr lang="en-US" err="1" smtClean="0"/>
              <a:t>trichromats</a:t>
            </a:r>
            <a:r>
              <a:rPr lang="en-US" smtClean="0"/>
              <a:t> are shown to the right.</a:t>
            </a:r>
          </a:p>
          <a:p>
            <a:pPr>
              <a:buNone/>
            </a:pPr>
            <a:r>
              <a:rPr lang="en-US" smtClean="0"/>
              <a:t>Note how similar the curves look for </a:t>
            </a:r>
            <a:r>
              <a:rPr lang="en-US" smtClean="0">
                <a:solidFill>
                  <a:srgbClr val="008000"/>
                </a:solidFill>
              </a:rPr>
              <a:t>M</a:t>
            </a:r>
            <a:r>
              <a:rPr lang="en-US" smtClean="0"/>
              <a:t> and </a:t>
            </a:r>
            <a:r>
              <a:rPr lang="en-US" smtClean="0">
                <a:solidFill>
                  <a:srgbClr val="FF0000"/>
                </a:solidFill>
              </a:rPr>
              <a:t>L</a:t>
            </a:r>
            <a:r>
              <a:rPr lang="en-US" smtClean="0"/>
              <a:t>. The </a:t>
            </a:r>
            <a:r>
              <a:rPr lang="en-US" smtClean="0">
                <a:solidFill>
                  <a:srgbClr val="FF0000"/>
                </a:solidFill>
              </a:rPr>
              <a:t>L</a:t>
            </a:r>
            <a:r>
              <a:rPr lang="en-US" smtClean="0"/>
              <a:t> curve is shifted by about 30 nm response maximum to the right (longer wavelength).</a:t>
            </a:r>
            <a:endParaRPr lang="en-US"/>
          </a:p>
        </p:txBody>
      </p:sp>
      <p:pic>
        <p:nvPicPr>
          <p:cNvPr id="9" name="Picture 8" descr="410px-Cone-response.svg.png"/>
          <p:cNvPicPr>
            <a:picLocks noChangeAspect="1"/>
          </p:cNvPicPr>
          <p:nvPr/>
        </p:nvPicPr>
        <p:blipFill>
          <a:blip r:embed="rId3"/>
          <a:stretch>
            <a:fillRect/>
          </a:stretch>
        </p:blipFill>
        <p:spPr>
          <a:xfrm>
            <a:off x="4495800" y="2260600"/>
            <a:ext cx="4238256" cy="2667000"/>
          </a:xfrm>
          <a:prstGeom prst="rect">
            <a:avLst/>
          </a:prstGeom>
        </p:spPr>
      </p:pic>
    </p:spTree>
    <p:extLst>
      <p:ext uri="{BB962C8B-B14F-4D97-AF65-F5344CB8AC3E}">
        <p14:creationId xmlns:p14="http://schemas.microsoft.com/office/powerpoint/2010/main" val="2051287895"/>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53548" y="204026"/>
            <a:ext cx="6848061" cy="382383"/>
          </a:xfrm>
        </p:spPr>
        <p:txBody>
          <a:bodyPr/>
          <a:lstStyle/>
          <a:p>
            <a:r>
              <a:rPr lang="en-US" sz="1600" smtClean="0"/>
              <a:t>Amino acid sites associated with inferred alleles, from Corso et al. 2016</a:t>
            </a:r>
            <a:endParaRPr lang="en-US" sz="1600"/>
          </a:p>
        </p:txBody>
      </p:sp>
      <p:pic>
        <p:nvPicPr>
          <p:cNvPr id="5" name="Picture 4"/>
          <p:cNvPicPr>
            <a:picLocks noChangeAspect="1"/>
          </p:cNvPicPr>
          <p:nvPr/>
        </p:nvPicPr>
        <p:blipFill>
          <a:blip r:embed="rId2"/>
          <a:stretch>
            <a:fillRect/>
          </a:stretch>
        </p:blipFill>
        <p:spPr>
          <a:xfrm>
            <a:off x="717373" y="710279"/>
            <a:ext cx="7708894" cy="6147721"/>
          </a:xfrm>
          <a:prstGeom prst="rect">
            <a:avLst/>
          </a:prstGeom>
        </p:spPr>
      </p:pic>
    </p:spTree>
    <p:extLst>
      <p:ext uri="{BB962C8B-B14F-4D97-AF65-F5344CB8AC3E}">
        <p14:creationId xmlns:p14="http://schemas.microsoft.com/office/powerpoint/2010/main" val="1812618383"/>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stretch>
            <a:fillRect/>
          </a:stretch>
        </p:blipFill>
        <p:spPr>
          <a:xfrm>
            <a:off x="0" y="1061850"/>
            <a:ext cx="9144000" cy="5529431"/>
          </a:xfrm>
          <a:prstGeom prst="rect">
            <a:avLst/>
          </a:prstGeom>
        </p:spPr>
      </p:pic>
      <p:sp>
        <p:nvSpPr>
          <p:cNvPr id="7" name="TextBox 6"/>
          <p:cNvSpPr txBox="1"/>
          <p:nvPr/>
        </p:nvSpPr>
        <p:spPr>
          <a:xfrm>
            <a:off x="422412" y="288235"/>
            <a:ext cx="8145117" cy="584775"/>
          </a:xfrm>
          <a:prstGeom prst="rect">
            <a:avLst/>
          </a:prstGeom>
          <a:noFill/>
        </p:spPr>
        <p:txBody>
          <a:bodyPr wrap="square" rtlCol="0">
            <a:spAutoFit/>
          </a:bodyPr>
          <a:lstStyle/>
          <a:p>
            <a:r>
              <a:rPr lang="en-US" sz="1600" dirty="0" smtClean="0"/>
              <a:t>Table 1 from Bunce et al. 2011, used by Corso et al. 2016 to determine inferred alleles for color vision in the bald </a:t>
            </a:r>
            <a:r>
              <a:rPr lang="en-US" sz="1600" dirty="0" err="1" smtClean="0"/>
              <a:t>uakari</a:t>
            </a:r>
            <a:r>
              <a:rPr lang="en-US" sz="1600" dirty="0" smtClean="0"/>
              <a:t> (see next slide)</a:t>
            </a:r>
            <a:endParaRPr lang="en-US" sz="1600" dirty="0"/>
          </a:p>
        </p:txBody>
      </p:sp>
    </p:spTree>
    <p:extLst>
      <p:ext uri="{BB962C8B-B14F-4D97-AF65-F5344CB8AC3E}">
        <p14:creationId xmlns:p14="http://schemas.microsoft.com/office/powerpoint/2010/main" val="347429596"/>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462844" y="699911"/>
            <a:ext cx="8511823" cy="372533"/>
          </a:xfrm>
          <a:prstGeom prst="rect">
            <a:avLst/>
          </a:prstGeom>
          <a:noFill/>
        </p:spPr>
        <p:txBody>
          <a:bodyPr wrap="square" rtlCol="0">
            <a:spAutoFit/>
          </a:bodyPr>
          <a:lstStyle/>
          <a:p>
            <a:r>
              <a:rPr lang="en-US" dirty="0" smtClean="0"/>
              <a:t>Inferred vision associated with inferred alleles, Corso et al. 2016</a:t>
            </a:r>
            <a:endParaRPr lang="en-US" dirty="0"/>
          </a:p>
        </p:txBody>
      </p:sp>
      <p:pic>
        <p:nvPicPr>
          <p:cNvPr id="8" name="Picture 7"/>
          <p:cNvPicPr>
            <a:picLocks noChangeAspect="1"/>
          </p:cNvPicPr>
          <p:nvPr/>
        </p:nvPicPr>
        <p:blipFill>
          <a:blip r:embed="rId2"/>
          <a:stretch>
            <a:fillRect/>
          </a:stretch>
        </p:blipFill>
        <p:spPr>
          <a:xfrm>
            <a:off x="0" y="1471002"/>
            <a:ext cx="9144000" cy="3915996"/>
          </a:xfrm>
          <a:prstGeom prst="rect">
            <a:avLst/>
          </a:prstGeom>
        </p:spPr>
      </p:pic>
    </p:spTree>
    <p:extLst>
      <p:ext uri="{BB962C8B-B14F-4D97-AF65-F5344CB8AC3E}">
        <p14:creationId xmlns:p14="http://schemas.microsoft.com/office/powerpoint/2010/main" val="881985364"/>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3200" y="208722"/>
            <a:ext cx="8483240" cy="916363"/>
          </a:xfrm>
        </p:spPr>
        <p:txBody>
          <a:bodyPr/>
          <a:lstStyle/>
          <a:p>
            <a:r>
              <a:rPr lang="en-US" b="1" dirty="0" smtClean="0"/>
              <a:t>Problem space</a:t>
            </a:r>
            <a:r>
              <a:rPr lang="en-US" dirty="0" smtClean="0"/>
              <a:t>:  </a:t>
            </a:r>
            <a:r>
              <a:rPr lang="en-US" dirty="0"/>
              <a:t> </a:t>
            </a:r>
            <a:r>
              <a:rPr lang="en-US" dirty="0" smtClean="0"/>
              <a:t>DNA samples used </a:t>
            </a:r>
            <a:r>
              <a:rPr lang="en-US" dirty="0"/>
              <a:t>in the </a:t>
            </a:r>
            <a:r>
              <a:rPr lang="en-US" dirty="0" smtClean="0"/>
              <a:t>study, a </a:t>
            </a:r>
            <a:r>
              <a:rPr lang="en-US" dirty="0"/>
              <a:t>table giving SNPs for </a:t>
            </a:r>
            <a:r>
              <a:rPr lang="en-US" dirty="0" smtClean="0"/>
              <a:t>different locations on </a:t>
            </a:r>
            <a:r>
              <a:rPr lang="en-US" dirty="0"/>
              <a:t>exons </a:t>
            </a:r>
            <a:r>
              <a:rPr lang="en-US" dirty="0" smtClean="0"/>
              <a:t>of the opsin gene, primers used to isolate exons 3 and 5, and research studies related to color vision in primates. </a:t>
            </a:r>
            <a:endParaRPr lang="en-US" dirty="0"/>
          </a:p>
        </p:txBody>
      </p:sp>
      <p:sp>
        <p:nvSpPr>
          <p:cNvPr id="3" name="Text Placeholder 2"/>
          <p:cNvSpPr>
            <a:spLocks noGrp="1"/>
          </p:cNvSpPr>
          <p:nvPr>
            <p:ph type="body"/>
          </p:nvPr>
        </p:nvSpPr>
        <p:spPr>
          <a:xfrm>
            <a:off x="203200" y="1522650"/>
            <a:ext cx="4015800" cy="6988956"/>
          </a:xfrm>
        </p:spPr>
        <p:txBody>
          <a:bodyPr/>
          <a:lstStyle/>
          <a:p>
            <a:r>
              <a:rPr lang="en-US" b="1" dirty="0" smtClean="0"/>
              <a:t>Examples of directed activities</a:t>
            </a:r>
            <a:r>
              <a:rPr lang="en-US" dirty="0" smtClean="0"/>
              <a:t>:</a:t>
            </a:r>
          </a:p>
          <a:p>
            <a:endParaRPr lang="en-US" dirty="0"/>
          </a:p>
          <a:p>
            <a:pPr marL="342900" indent="-342900">
              <a:buAutoNum type="arabicPeriod"/>
            </a:pPr>
            <a:r>
              <a:rPr lang="en-US" dirty="0" smtClean="0">
                <a:solidFill>
                  <a:schemeClr val="tx1"/>
                </a:solidFill>
              </a:rPr>
              <a:t>Verify that primers published in the study do in fact isolate exon 3 and 5 of the opsin gene for this primate.</a:t>
            </a:r>
          </a:p>
          <a:p>
            <a:pPr marL="342900" indent="-342900">
              <a:buAutoNum type="arabicPeriod"/>
            </a:pPr>
            <a:endParaRPr lang="en-US" dirty="0"/>
          </a:p>
          <a:p>
            <a:pPr marL="342900" indent="-342900">
              <a:buAutoNum type="arabicPeriod"/>
            </a:pPr>
            <a:r>
              <a:rPr lang="en-US" dirty="0" smtClean="0">
                <a:solidFill>
                  <a:schemeClr val="tx1"/>
                </a:solidFill>
              </a:rPr>
              <a:t>Verify codons associated with functional sites in Table S1 of Corso et al. 2016.</a:t>
            </a:r>
          </a:p>
          <a:p>
            <a:pPr marL="342900" indent="-342900">
              <a:buAutoNum type="arabicPeriod"/>
            </a:pPr>
            <a:endParaRPr lang="en-US" dirty="0"/>
          </a:p>
          <a:p>
            <a:pPr marL="342900" indent="-342900">
              <a:buAutoNum type="arabicPeriod"/>
            </a:pPr>
            <a:r>
              <a:rPr lang="en-US" dirty="0" smtClean="0">
                <a:solidFill>
                  <a:schemeClr val="tx1"/>
                </a:solidFill>
              </a:rPr>
              <a:t>Verify how ‘inferred alleles’ in Corso et al. 2016 were determined, using information from Bunce et al. 2011.</a:t>
            </a:r>
          </a:p>
          <a:p>
            <a:pPr marL="274320" lvl="3"/>
            <a:endParaRPr lang="en-US" dirty="0"/>
          </a:p>
          <a:p>
            <a:pPr marL="274320" lvl="3"/>
            <a:r>
              <a:rPr lang="en-US" sz="1400" dirty="0" smtClean="0"/>
              <a:t>Going through these verifications reinforces basic concepts and helps students understand the research basis of information provided in </a:t>
            </a:r>
            <a:r>
              <a:rPr lang="en-US" sz="1400" dirty="0" err="1" smtClean="0"/>
              <a:t>Evo</a:t>
            </a:r>
            <a:r>
              <a:rPr lang="en-US" sz="1400" dirty="0" smtClean="0"/>
              <a:t>-Ed materials, prior to conducting open-ended activities on color vision in primates.</a:t>
            </a:r>
          </a:p>
          <a:p>
            <a:endParaRPr lang="en-US" dirty="0" smtClean="0"/>
          </a:p>
          <a:p>
            <a:pPr marL="342900" indent="-342900">
              <a:buAutoNum type="arabicPeriod"/>
            </a:pPr>
            <a:endParaRPr lang="en-US" dirty="0"/>
          </a:p>
          <a:p>
            <a:pPr marL="342900" indent="-342900">
              <a:buAutoNum type="arabicPeriod"/>
            </a:pPr>
            <a:endParaRPr lang="en-US" dirty="0" smtClean="0"/>
          </a:p>
          <a:p>
            <a:pPr marL="342900" indent="-342900">
              <a:buAutoNum type="arabicPeriod"/>
            </a:pPr>
            <a:endParaRPr lang="en-US" dirty="0"/>
          </a:p>
          <a:p>
            <a:pPr marL="342900" indent="-342900">
              <a:buAutoNum type="arabicPeriod"/>
            </a:pPr>
            <a:endParaRPr lang="en-US" dirty="0" smtClean="0"/>
          </a:p>
          <a:p>
            <a:pPr marL="342900" indent="-342900">
              <a:buAutoNum type="arabicPeriod"/>
            </a:pPr>
            <a:endParaRPr lang="en-US" dirty="0" smtClean="0"/>
          </a:p>
          <a:p>
            <a:endParaRPr lang="en-US" dirty="0"/>
          </a:p>
          <a:p>
            <a:endParaRPr lang="en-US" dirty="0"/>
          </a:p>
        </p:txBody>
      </p:sp>
      <p:sp>
        <p:nvSpPr>
          <p:cNvPr id="4" name="Text Placeholder 3"/>
          <p:cNvSpPr>
            <a:spLocks noGrp="1"/>
          </p:cNvSpPr>
          <p:nvPr>
            <p:ph type="body"/>
          </p:nvPr>
        </p:nvSpPr>
        <p:spPr>
          <a:xfrm>
            <a:off x="4591618" y="1512711"/>
            <a:ext cx="4015800" cy="4849191"/>
          </a:xfrm>
        </p:spPr>
        <p:txBody>
          <a:bodyPr/>
          <a:lstStyle/>
          <a:p>
            <a:r>
              <a:rPr lang="en-US" b="1" dirty="0" smtClean="0"/>
              <a:t>Examples of open-ended activities</a:t>
            </a:r>
            <a:r>
              <a:rPr lang="en-US" dirty="0" smtClean="0"/>
              <a:t>:</a:t>
            </a:r>
          </a:p>
          <a:p>
            <a:pPr marL="342900" indent="-342900">
              <a:buFont typeface="+mj-lt"/>
              <a:buAutoNum type="arabicPeriod"/>
            </a:pPr>
            <a:endParaRPr lang="en-US" dirty="0" smtClean="0"/>
          </a:p>
          <a:p>
            <a:pPr marL="342900" indent="-342900">
              <a:buFont typeface="+mj-lt"/>
              <a:buAutoNum type="arabicPeriod"/>
            </a:pPr>
            <a:r>
              <a:rPr lang="en-US" dirty="0" smtClean="0">
                <a:solidFill>
                  <a:srgbClr val="C00000"/>
                </a:solidFill>
              </a:rPr>
              <a:t>Run BLAST using the forward primer site of exon 3 for the bald </a:t>
            </a:r>
            <a:r>
              <a:rPr lang="en-US" dirty="0" err="1" smtClean="0">
                <a:solidFill>
                  <a:srgbClr val="C00000"/>
                </a:solidFill>
              </a:rPr>
              <a:t>ukari</a:t>
            </a:r>
            <a:r>
              <a:rPr lang="en-US" dirty="0" smtClean="0">
                <a:solidFill>
                  <a:srgbClr val="C00000"/>
                </a:solidFill>
              </a:rPr>
              <a:t> to see what other primate species match that primer site, and determine from SNP analysis if these primates have the functional sites associated with dichromatic or trichromatic vision (e.g. the </a:t>
            </a:r>
            <a:r>
              <a:rPr lang="en-US" dirty="0" err="1" smtClean="0">
                <a:solidFill>
                  <a:srgbClr val="C00000"/>
                </a:solidFill>
              </a:rPr>
              <a:t>moustached</a:t>
            </a:r>
            <a:r>
              <a:rPr lang="en-US" dirty="0" smtClean="0">
                <a:solidFill>
                  <a:srgbClr val="C00000"/>
                </a:solidFill>
              </a:rPr>
              <a:t> tamarin).</a:t>
            </a:r>
          </a:p>
          <a:p>
            <a:pPr marL="342900" indent="-342900">
              <a:buFont typeface="+mj-lt"/>
              <a:buAutoNum type="arabicPeriod"/>
            </a:pPr>
            <a:endParaRPr lang="en-US" dirty="0"/>
          </a:p>
          <a:p>
            <a:pPr marL="342900" indent="-342900">
              <a:buFont typeface="+mj-lt"/>
              <a:buAutoNum type="arabicPeriod"/>
            </a:pPr>
            <a:r>
              <a:rPr lang="en-US" dirty="0" smtClean="0"/>
              <a:t>Use multiple alignment and tree-building to determine relationships among primates, and relate to vision, behavior, and ecology.</a:t>
            </a:r>
          </a:p>
          <a:p>
            <a:pPr marL="342900" indent="-342900">
              <a:buFont typeface="+mj-lt"/>
              <a:buAutoNum type="arabicPeriod"/>
            </a:pPr>
            <a:endParaRPr lang="en-US" dirty="0"/>
          </a:p>
          <a:p>
            <a:pPr marL="342900" indent="-342900">
              <a:buFont typeface="+mj-lt"/>
              <a:buAutoNum type="arabicPeriod"/>
            </a:pPr>
            <a:endParaRPr lang="en-US" dirty="0"/>
          </a:p>
        </p:txBody>
      </p:sp>
    </p:spTree>
    <p:extLst>
      <p:ext uri="{BB962C8B-B14F-4D97-AF65-F5344CB8AC3E}">
        <p14:creationId xmlns:p14="http://schemas.microsoft.com/office/powerpoint/2010/main" val="1797533064"/>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24948" y="313357"/>
            <a:ext cx="7494104" cy="451957"/>
          </a:xfrm>
        </p:spPr>
        <p:txBody>
          <a:bodyPr/>
          <a:lstStyle/>
          <a:p>
            <a:r>
              <a:rPr lang="en-US" sz="1600" dirty="0" smtClean="0"/>
              <a:t>Using Case It v6.07 to open NCBI blast site, to blast forward primer site for exon 3 (first menu option after </a:t>
            </a:r>
            <a:r>
              <a:rPr lang="en-US" sz="1600" smtClean="0"/>
              <a:t>highlighting primer site)</a:t>
            </a:r>
            <a:endParaRPr lang="en-US" sz="1600" dirty="0"/>
          </a:p>
        </p:txBody>
      </p:sp>
      <p:pic>
        <p:nvPicPr>
          <p:cNvPr id="6" name="Picture 5"/>
          <p:cNvPicPr>
            <a:picLocks noChangeAspect="1"/>
          </p:cNvPicPr>
          <p:nvPr/>
        </p:nvPicPr>
        <p:blipFill>
          <a:blip r:embed="rId2"/>
          <a:stretch>
            <a:fillRect/>
          </a:stretch>
        </p:blipFill>
        <p:spPr>
          <a:xfrm>
            <a:off x="0" y="1062459"/>
            <a:ext cx="9144000" cy="5437732"/>
          </a:xfrm>
          <a:prstGeom prst="rect">
            <a:avLst/>
          </a:prstGeom>
        </p:spPr>
      </p:pic>
    </p:spTree>
    <p:extLst>
      <p:ext uri="{BB962C8B-B14F-4D97-AF65-F5344CB8AC3E}">
        <p14:creationId xmlns:p14="http://schemas.microsoft.com/office/powerpoint/2010/main" val="109250753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 name="CustomShape 1"/>
          <p:cNvSpPr/>
          <p:nvPr/>
        </p:nvSpPr>
        <p:spPr>
          <a:xfrm>
            <a:off x="1301040" y="344384"/>
            <a:ext cx="7842960" cy="808060"/>
          </a:xfrm>
          <a:prstGeom prst="rect">
            <a:avLst/>
          </a:prstGeom>
          <a:noFill/>
          <a:ln>
            <a:noFill/>
          </a:ln>
        </p:spPr>
        <p:txBody>
          <a:bodyPr lIns="90360" tIns="44280" rIns="90360" bIns="44280" anchor="b"/>
          <a:lstStyle/>
          <a:p>
            <a:pPr>
              <a:lnSpc>
                <a:spcPct val="100000"/>
              </a:lnSpc>
            </a:pPr>
            <a:r>
              <a:rPr lang="en-US" sz="4000" dirty="0">
                <a:solidFill>
                  <a:srgbClr val="376092"/>
                </a:solidFill>
                <a:latin typeface="Calibri"/>
              </a:rPr>
              <a:t>Overview of </a:t>
            </a:r>
            <a:r>
              <a:rPr lang="en-US" sz="4000" dirty="0" smtClean="0">
                <a:solidFill>
                  <a:srgbClr val="376092"/>
                </a:solidFill>
                <a:latin typeface="Calibri"/>
              </a:rPr>
              <a:t>Case </a:t>
            </a:r>
            <a:r>
              <a:rPr lang="en-US" sz="4000" dirty="0">
                <a:solidFill>
                  <a:srgbClr val="376092"/>
                </a:solidFill>
                <a:latin typeface="Calibri"/>
              </a:rPr>
              <a:t>It Project</a:t>
            </a:r>
            <a:endParaRPr dirty="0"/>
          </a:p>
        </p:txBody>
      </p:sp>
      <p:sp>
        <p:nvSpPr>
          <p:cNvPr id="205" name="CustomShape 2"/>
          <p:cNvSpPr/>
          <p:nvPr/>
        </p:nvSpPr>
        <p:spPr>
          <a:xfrm>
            <a:off x="685800" y="1828800"/>
            <a:ext cx="8071560" cy="4876200"/>
          </a:xfrm>
          <a:prstGeom prst="rect">
            <a:avLst/>
          </a:prstGeom>
          <a:noFill/>
          <a:ln>
            <a:noFill/>
          </a:ln>
        </p:spPr>
        <p:txBody>
          <a:bodyPr lIns="90360" tIns="44280" rIns="90360" bIns="44280"/>
          <a:lstStyle/>
          <a:p>
            <a:pPr marL="342900" indent="-342900">
              <a:lnSpc>
                <a:spcPct val="100000"/>
              </a:lnSpc>
              <a:spcBef>
                <a:spcPts val="900"/>
              </a:spcBef>
              <a:buFont typeface="Arial"/>
              <a:buChar char="•"/>
            </a:pPr>
            <a:r>
              <a:rPr lang="en-US" sz="2400" dirty="0">
                <a:solidFill>
                  <a:srgbClr val="254061"/>
                </a:solidFill>
                <a:latin typeface="Calibri"/>
              </a:rPr>
              <a:t>Electronic framework for analyzing and discussing case studies in molecular biology</a:t>
            </a:r>
            <a:endParaRPr dirty="0"/>
          </a:p>
          <a:p>
            <a:pPr marL="342900" indent="-342900">
              <a:lnSpc>
                <a:spcPct val="100000"/>
              </a:lnSpc>
              <a:spcBef>
                <a:spcPts val="900"/>
              </a:spcBef>
              <a:buFont typeface="Arial"/>
              <a:buChar char="•"/>
            </a:pPr>
            <a:r>
              <a:rPr lang="en-US" sz="2400" dirty="0">
                <a:solidFill>
                  <a:srgbClr val="254061"/>
                </a:solidFill>
                <a:latin typeface="Calibri"/>
              </a:rPr>
              <a:t>Genetic and infectious diseases and associated ethical issues</a:t>
            </a:r>
            <a:endParaRPr dirty="0"/>
          </a:p>
          <a:p>
            <a:pPr marL="342900" indent="-342900">
              <a:lnSpc>
                <a:spcPct val="100000"/>
              </a:lnSpc>
              <a:spcBef>
                <a:spcPts val="900"/>
              </a:spcBef>
              <a:buFont typeface="Arial"/>
              <a:buChar char="•"/>
            </a:pPr>
            <a:r>
              <a:rPr lang="en-US" sz="2400" dirty="0">
                <a:solidFill>
                  <a:srgbClr val="254061"/>
                </a:solidFill>
                <a:latin typeface="Calibri"/>
              </a:rPr>
              <a:t>Students gather background information on cases</a:t>
            </a:r>
            <a:endParaRPr dirty="0"/>
          </a:p>
          <a:p>
            <a:pPr marL="342900" indent="-342900">
              <a:lnSpc>
                <a:spcPct val="100000"/>
              </a:lnSpc>
              <a:spcBef>
                <a:spcPts val="900"/>
              </a:spcBef>
              <a:buFont typeface="Arial"/>
              <a:buChar char="•"/>
            </a:pPr>
            <a:r>
              <a:rPr lang="en-US" sz="2400" dirty="0">
                <a:solidFill>
                  <a:srgbClr val="254061"/>
                </a:solidFill>
                <a:latin typeface="Calibri"/>
              </a:rPr>
              <a:t>Analyze DNA and protein sequences using the Case It simulation (v6.07)</a:t>
            </a:r>
            <a:endParaRPr dirty="0"/>
          </a:p>
          <a:p>
            <a:pPr marL="342900" indent="-342900">
              <a:lnSpc>
                <a:spcPct val="100000"/>
              </a:lnSpc>
              <a:spcBef>
                <a:spcPts val="900"/>
              </a:spcBef>
              <a:buFont typeface="Arial"/>
              <a:buChar char="•"/>
            </a:pPr>
            <a:r>
              <a:rPr lang="en-US" sz="2400" dirty="0">
                <a:solidFill>
                  <a:srgbClr val="254061"/>
                </a:solidFill>
                <a:latin typeface="Calibri"/>
              </a:rPr>
              <a:t>Can extend case analysis using </a:t>
            </a:r>
            <a:r>
              <a:rPr lang="en-US" sz="2400" dirty="0" smtClean="0">
                <a:solidFill>
                  <a:srgbClr val="254061"/>
                </a:solidFill>
                <a:latin typeface="Calibri"/>
              </a:rPr>
              <a:t>bioinformatics </a:t>
            </a:r>
            <a:r>
              <a:rPr lang="en-US" sz="2400" dirty="0">
                <a:solidFill>
                  <a:srgbClr val="254061"/>
                </a:solidFill>
                <a:latin typeface="Calibri"/>
              </a:rPr>
              <a:t>software </a:t>
            </a:r>
            <a:r>
              <a:rPr lang="en-US" sz="2400" dirty="0" smtClean="0">
                <a:solidFill>
                  <a:srgbClr val="254061"/>
                </a:solidFill>
                <a:latin typeface="Calibri"/>
              </a:rPr>
              <a:t>and web sites (</a:t>
            </a:r>
            <a:r>
              <a:rPr lang="en-US" sz="2400" dirty="0" smtClean="0">
                <a:latin typeface="Calibri"/>
                <a:hlinkClick r:id="rId2"/>
              </a:rPr>
              <a:t>MEGA</a:t>
            </a:r>
            <a:r>
              <a:rPr lang="en-US" sz="2400" dirty="0" smtClean="0">
                <a:solidFill>
                  <a:srgbClr val="254061"/>
                </a:solidFill>
                <a:latin typeface="Calibri"/>
                <a:hlinkClick r:id="rId2"/>
              </a:rPr>
              <a:t> </a:t>
            </a:r>
            <a:r>
              <a:rPr lang="en-US" sz="2400" dirty="0" smtClean="0">
                <a:solidFill>
                  <a:srgbClr val="254061"/>
                </a:solidFill>
                <a:latin typeface="Calibri"/>
              </a:rPr>
              <a:t>and </a:t>
            </a:r>
            <a:r>
              <a:rPr lang="en-US" sz="2400" dirty="0" smtClean="0">
                <a:solidFill>
                  <a:srgbClr val="254061"/>
                </a:solidFill>
                <a:latin typeface="Calibri"/>
                <a:hlinkClick r:id="rId3"/>
              </a:rPr>
              <a:t>MAFFT</a:t>
            </a:r>
            <a:r>
              <a:rPr lang="en-US" sz="2400" dirty="0" smtClean="0">
                <a:solidFill>
                  <a:srgbClr val="254061"/>
                </a:solidFill>
                <a:latin typeface="Calibri"/>
              </a:rPr>
              <a:t>)</a:t>
            </a:r>
            <a:endParaRPr dirty="0"/>
          </a:p>
          <a:p>
            <a:pPr marL="342900" indent="-342900">
              <a:lnSpc>
                <a:spcPct val="100000"/>
              </a:lnSpc>
              <a:spcBef>
                <a:spcPts val="900"/>
              </a:spcBef>
              <a:buFont typeface="Arial"/>
              <a:buChar char="•"/>
            </a:pPr>
            <a:r>
              <a:rPr lang="en-US" sz="2400" dirty="0">
                <a:solidFill>
                  <a:srgbClr val="254061"/>
                </a:solidFill>
                <a:latin typeface="Calibri"/>
              </a:rPr>
              <a:t>We have used online poster sessions and role-playing, but there are many other ways to use software and </a:t>
            </a:r>
            <a:r>
              <a:rPr lang="en-US" sz="2400" dirty="0" smtClean="0">
                <a:solidFill>
                  <a:srgbClr val="254061"/>
                </a:solidFill>
                <a:latin typeface="Calibri"/>
              </a:rPr>
              <a:t>cases</a:t>
            </a:r>
            <a:endParaRPr dirty="0"/>
          </a:p>
        </p:txBody>
      </p:sp>
    </p:spTree>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7261" y="263660"/>
            <a:ext cx="8229240" cy="938975"/>
          </a:xfrm>
        </p:spPr>
        <p:txBody>
          <a:bodyPr/>
          <a:lstStyle/>
          <a:p>
            <a:r>
              <a:rPr lang="en-US" sz="1600" dirty="0" smtClean="0"/>
              <a:t>Results of BLAST analysis using forward primer site for exon 3.</a:t>
            </a:r>
            <a:endParaRPr lang="en-US" sz="1600" dirty="0"/>
          </a:p>
        </p:txBody>
      </p:sp>
      <p:pic>
        <p:nvPicPr>
          <p:cNvPr id="5" name="Picture 4"/>
          <p:cNvPicPr>
            <a:picLocks noChangeAspect="1"/>
          </p:cNvPicPr>
          <p:nvPr/>
        </p:nvPicPr>
        <p:blipFill>
          <a:blip r:embed="rId2"/>
          <a:stretch>
            <a:fillRect/>
          </a:stretch>
        </p:blipFill>
        <p:spPr>
          <a:xfrm>
            <a:off x="1889636" y="1202635"/>
            <a:ext cx="4769582" cy="4804228"/>
          </a:xfrm>
          <a:prstGeom prst="rect">
            <a:avLst/>
          </a:prstGeom>
        </p:spPr>
      </p:pic>
    </p:spTree>
    <p:extLst>
      <p:ext uri="{BB962C8B-B14F-4D97-AF65-F5344CB8AC3E}">
        <p14:creationId xmlns:p14="http://schemas.microsoft.com/office/powerpoint/2010/main" val="2067785958"/>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0" y="737153"/>
            <a:ext cx="9144000" cy="6016361"/>
          </a:xfrm>
          <a:prstGeom prst="rect">
            <a:avLst/>
          </a:prstGeom>
        </p:spPr>
      </p:pic>
      <p:sp>
        <p:nvSpPr>
          <p:cNvPr id="2" name="Title 1"/>
          <p:cNvSpPr>
            <a:spLocks noGrp="1"/>
          </p:cNvSpPr>
          <p:nvPr>
            <p:ph type="title"/>
          </p:nvPr>
        </p:nvSpPr>
        <p:spPr>
          <a:xfrm>
            <a:off x="139148" y="84756"/>
            <a:ext cx="8547472" cy="461896"/>
          </a:xfrm>
        </p:spPr>
        <p:txBody>
          <a:bodyPr/>
          <a:lstStyle/>
          <a:p>
            <a:r>
              <a:rPr lang="en-US" sz="1600" dirty="0" smtClean="0"/>
              <a:t>Note that 543 nm for </a:t>
            </a:r>
            <a:r>
              <a:rPr lang="en-US" sz="1600" dirty="0" err="1" smtClean="0"/>
              <a:t>Saguinus</a:t>
            </a:r>
            <a:r>
              <a:rPr lang="en-US" sz="1600" dirty="0" smtClean="0"/>
              <a:t> is associated with the A-Y-A amino acids for sites 180, 277 and 285, respectively, and this can be verified as before by using search features of Case It v6.07.</a:t>
            </a:r>
            <a:endParaRPr lang="en-US" sz="1600" dirty="0"/>
          </a:p>
        </p:txBody>
      </p:sp>
    </p:spTree>
    <p:extLst>
      <p:ext uri="{BB962C8B-B14F-4D97-AF65-F5344CB8AC3E}">
        <p14:creationId xmlns:p14="http://schemas.microsoft.com/office/powerpoint/2010/main" val="18845787"/>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7261" y="263660"/>
            <a:ext cx="8229240" cy="938975"/>
          </a:xfrm>
        </p:spPr>
        <p:txBody>
          <a:bodyPr/>
          <a:lstStyle/>
          <a:p>
            <a:r>
              <a:rPr lang="en-US" sz="1600" dirty="0" smtClean="0"/>
              <a:t>Based on this analysis, does the </a:t>
            </a:r>
            <a:r>
              <a:rPr lang="en-US" sz="1600" dirty="0" err="1" smtClean="0"/>
              <a:t>Moustached</a:t>
            </a:r>
            <a:r>
              <a:rPr lang="en-US" sz="1600" dirty="0" smtClean="0"/>
              <a:t> Tamarin (</a:t>
            </a:r>
            <a:r>
              <a:rPr lang="en-US" sz="1600" dirty="0" err="1" smtClean="0"/>
              <a:t>Saguinus</a:t>
            </a:r>
            <a:r>
              <a:rPr lang="en-US" sz="1600" dirty="0" smtClean="0"/>
              <a:t> </a:t>
            </a:r>
            <a:r>
              <a:rPr lang="en-US" sz="1600" dirty="0" err="1" smtClean="0"/>
              <a:t>mystax</a:t>
            </a:r>
            <a:r>
              <a:rPr lang="en-US" sz="1600" dirty="0" smtClean="0"/>
              <a:t>) have dichromatic or trichromatic color vision?  What information do you need to answer this question?</a:t>
            </a:r>
            <a:endParaRPr lang="en-US" sz="1600" dirty="0"/>
          </a:p>
        </p:txBody>
      </p:sp>
      <p:pic>
        <p:nvPicPr>
          <p:cNvPr id="5" name="Picture 4"/>
          <p:cNvPicPr>
            <a:picLocks noChangeAspect="1"/>
          </p:cNvPicPr>
          <p:nvPr/>
        </p:nvPicPr>
        <p:blipFill>
          <a:blip r:embed="rId2"/>
          <a:stretch>
            <a:fillRect/>
          </a:stretch>
        </p:blipFill>
        <p:spPr>
          <a:xfrm>
            <a:off x="1889636" y="1202635"/>
            <a:ext cx="4769582" cy="4804228"/>
          </a:xfrm>
          <a:prstGeom prst="rect">
            <a:avLst/>
          </a:prstGeom>
        </p:spPr>
      </p:pic>
    </p:spTree>
    <p:extLst>
      <p:ext uri="{BB962C8B-B14F-4D97-AF65-F5344CB8AC3E}">
        <p14:creationId xmlns:p14="http://schemas.microsoft.com/office/powerpoint/2010/main" val="1474883787"/>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 Google search using “</a:t>
            </a:r>
            <a:r>
              <a:rPr lang="en-US" dirty="0" err="1" smtClean="0"/>
              <a:t>moustached</a:t>
            </a:r>
            <a:r>
              <a:rPr lang="en-US" dirty="0" smtClean="0"/>
              <a:t> tamarin color vision” revealed the following information from the </a:t>
            </a:r>
            <a:r>
              <a:rPr lang="en-US" dirty="0" smtClean="0">
                <a:hlinkClick r:id="rId2"/>
              </a:rPr>
              <a:t>Animal Diversity Web </a:t>
            </a:r>
            <a:r>
              <a:rPr lang="en-US" dirty="0" smtClean="0"/>
              <a:t>site at the University of Michigan: </a:t>
            </a:r>
            <a:endParaRPr lang="en-US" dirty="0"/>
          </a:p>
        </p:txBody>
      </p:sp>
      <p:sp>
        <p:nvSpPr>
          <p:cNvPr id="3" name="Text Placeholder 2"/>
          <p:cNvSpPr>
            <a:spLocks noGrp="1"/>
          </p:cNvSpPr>
          <p:nvPr>
            <p:ph type="body"/>
          </p:nvPr>
        </p:nvSpPr>
        <p:spPr>
          <a:xfrm>
            <a:off x="457200" y="1604520"/>
            <a:ext cx="4015800" cy="4617376"/>
          </a:xfrm>
        </p:spPr>
        <p:txBody>
          <a:bodyPr/>
          <a:lstStyle/>
          <a:p>
            <a:r>
              <a:rPr lang="en-US" sz="1600" dirty="0" smtClean="0"/>
              <a:t>“The </a:t>
            </a:r>
            <a:r>
              <a:rPr lang="en-US" sz="1600" dirty="0"/>
              <a:t>development of trichromatic vision in primates has been proposed as an adaptation to allow better detection and identification of fruits in their forested habitats. </a:t>
            </a:r>
            <a:r>
              <a:rPr lang="en-US" sz="1600" dirty="0">
                <a:hlinkClick r:id="rId3"/>
              </a:rPr>
              <a:t>New World monkeys</a:t>
            </a:r>
            <a:r>
              <a:rPr lang="en-US" sz="1600" dirty="0"/>
              <a:t>, such as </a:t>
            </a:r>
            <a:r>
              <a:rPr lang="en-US" sz="1600" dirty="0">
                <a:hlinkClick r:id="rId4"/>
              </a:rPr>
              <a:t>Saguinus</a:t>
            </a:r>
            <a:r>
              <a:rPr lang="en-US" sz="1600" dirty="0"/>
              <a:t>, are unique in having a polymorphic vision system. Only heterozygous female mustached tamarins have trichromatic vision, with the rest retaining dichromatic vision. There is some evidence in the closely related species </a:t>
            </a:r>
            <a:r>
              <a:rPr lang="en-US" sz="1600" dirty="0">
                <a:hlinkClick r:id="rId5"/>
              </a:rPr>
              <a:t>Saguinus labiatus</a:t>
            </a:r>
            <a:r>
              <a:rPr lang="en-US" sz="1600" dirty="0"/>
              <a:t> that those with </a:t>
            </a:r>
            <a:r>
              <a:rPr lang="en-US" sz="1600" dirty="0" err="1"/>
              <a:t>trichomatic</a:t>
            </a:r>
            <a:r>
              <a:rPr lang="en-US" sz="1600" dirty="0"/>
              <a:t> vision "were more efficient at selecting ripe fruits than were </a:t>
            </a:r>
            <a:r>
              <a:rPr lang="en-US" sz="1600" dirty="0" err="1"/>
              <a:t>dichromats</a:t>
            </a:r>
            <a:r>
              <a:rPr lang="en-US" sz="1600" dirty="0"/>
              <a:t>" (Smith et al 2003, p.3159), but this has not been independently demonstrated in S. </a:t>
            </a:r>
            <a:r>
              <a:rPr lang="en-US" sz="1600" dirty="0" err="1"/>
              <a:t>mystax</a:t>
            </a:r>
            <a:r>
              <a:rPr lang="en-US" sz="1600" dirty="0"/>
              <a:t>. (</a:t>
            </a:r>
            <a:r>
              <a:rPr lang="en-US" sz="1600" dirty="0">
                <a:hlinkClick r:id="rId6"/>
              </a:rPr>
              <a:t>Smith, et al., 2003a</a:t>
            </a:r>
            <a:r>
              <a:rPr lang="en-US" sz="1600" dirty="0" smtClean="0"/>
              <a:t>)”</a:t>
            </a:r>
            <a:endParaRPr lang="en-US" sz="1600" dirty="0"/>
          </a:p>
          <a:p>
            <a:endParaRPr lang="en-US" dirty="0"/>
          </a:p>
        </p:txBody>
      </p:sp>
      <p:sp>
        <p:nvSpPr>
          <p:cNvPr id="4" name="Text Placeholder 3"/>
          <p:cNvSpPr>
            <a:spLocks noGrp="1"/>
          </p:cNvSpPr>
          <p:nvPr>
            <p:ph type="body"/>
          </p:nvPr>
        </p:nvSpPr>
        <p:spPr>
          <a:xfrm>
            <a:off x="4674240" y="1604520"/>
            <a:ext cx="4015800" cy="4816158"/>
          </a:xfrm>
        </p:spPr>
        <p:txBody>
          <a:bodyPr/>
          <a:lstStyle/>
          <a:p>
            <a:r>
              <a:rPr lang="en-US" sz="1600" dirty="0" smtClean="0"/>
              <a:t>“According to a study by Smith et al. (2003b), mixed-species troops of mustached and saddle-back tamarins were usually led by a mustached tamarin during migration through its home range. Color vision status did not consistently influence the choice of the lead animal of a troop. However, it was observed that a trichromatic female was significantly more likely to lead when the troop was approaching a fruiting tree. This lends support to the hypothesis that </a:t>
            </a:r>
            <a:r>
              <a:rPr lang="en-US" sz="1600" dirty="0" err="1" smtClean="0"/>
              <a:t>trichromats</a:t>
            </a:r>
            <a:r>
              <a:rPr lang="en-US" sz="1600" dirty="0" smtClean="0"/>
              <a:t> are more endowed to differentiate between fruiting and non-fruiting trees, and thus would be able to identify fruiting trees that are ready for feeding. Color vision is likely to be just one of many factors affecting leadership selection in wild S. </a:t>
            </a:r>
            <a:r>
              <a:rPr lang="en-US" sz="1600" dirty="0" err="1" smtClean="0"/>
              <a:t>mystax</a:t>
            </a:r>
            <a:r>
              <a:rPr lang="en-US" sz="1600" dirty="0" smtClean="0"/>
              <a:t> and </a:t>
            </a:r>
            <a:r>
              <a:rPr lang="en-US" sz="1600" dirty="0" smtClean="0">
                <a:hlinkClick r:id="rId7"/>
              </a:rPr>
              <a:t>S. fuscicollis</a:t>
            </a:r>
            <a:r>
              <a:rPr lang="en-US" sz="1600" dirty="0" smtClean="0"/>
              <a:t> troops. (</a:t>
            </a:r>
            <a:r>
              <a:rPr lang="en-US" sz="1600" dirty="0" smtClean="0">
                <a:hlinkClick r:id="rId8"/>
              </a:rPr>
              <a:t>Smith, et al., 2003b</a:t>
            </a:r>
            <a:r>
              <a:rPr lang="en-US" sz="1600" dirty="0" smtClean="0"/>
              <a:t>)”</a:t>
            </a:r>
          </a:p>
          <a:p>
            <a:endParaRPr lang="en-US" dirty="0"/>
          </a:p>
        </p:txBody>
      </p:sp>
    </p:spTree>
    <p:extLst>
      <p:ext uri="{BB962C8B-B14F-4D97-AF65-F5344CB8AC3E}">
        <p14:creationId xmlns:p14="http://schemas.microsoft.com/office/powerpoint/2010/main" val="847694568"/>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3200" y="208722"/>
            <a:ext cx="8483240" cy="916363"/>
          </a:xfrm>
        </p:spPr>
        <p:txBody>
          <a:bodyPr/>
          <a:lstStyle/>
          <a:p>
            <a:r>
              <a:rPr lang="en-US" b="1" dirty="0" smtClean="0"/>
              <a:t>Problem space</a:t>
            </a:r>
            <a:r>
              <a:rPr lang="en-US" dirty="0" smtClean="0"/>
              <a:t>:  </a:t>
            </a:r>
            <a:r>
              <a:rPr lang="en-US" dirty="0"/>
              <a:t> </a:t>
            </a:r>
            <a:r>
              <a:rPr lang="en-US" dirty="0" smtClean="0"/>
              <a:t>DNA samples used </a:t>
            </a:r>
            <a:r>
              <a:rPr lang="en-US" dirty="0"/>
              <a:t>in the </a:t>
            </a:r>
            <a:r>
              <a:rPr lang="en-US" dirty="0" smtClean="0"/>
              <a:t>study, a </a:t>
            </a:r>
            <a:r>
              <a:rPr lang="en-US" dirty="0"/>
              <a:t>table giving SNPs for </a:t>
            </a:r>
            <a:r>
              <a:rPr lang="en-US" dirty="0" smtClean="0"/>
              <a:t>different locations on </a:t>
            </a:r>
            <a:r>
              <a:rPr lang="en-US" dirty="0"/>
              <a:t>exons </a:t>
            </a:r>
            <a:r>
              <a:rPr lang="en-US" dirty="0" smtClean="0"/>
              <a:t>of the opsin gene, primers used to isolate exons 3 and 5, and research studies related to color vision in primates. </a:t>
            </a:r>
            <a:endParaRPr lang="en-US" dirty="0"/>
          </a:p>
        </p:txBody>
      </p:sp>
      <p:sp>
        <p:nvSpPr>
          <p:cNvPr id="3" name="Text Placeholder 2"/>
          <p:cNvSpPr>
            <a:spLocks noGrp="1"/>
          </p:cNvSpPr>
          <p:nvPr>
            <p:ph type="body"/>
          </p:nvPr>
        </p:nvSpPr>
        <p:spPr>
          <a:xfrm>
            <a:off x="203200" y="1522650"/>
            <a:ext cx="4015800" cy="6988956"/>
          </a:xfrm>
        </p:spPr>
        <p:txBody>
          <a:bodyPr/>
          <a:lstStyle/>
          <a:p>
            <a:r>
              <a:rPr lang="en-US" b="1" dirty="0" smtClean="0"/>
              <a:t>Examples of directed activities</a:t>
            </a:r>
            <a:r>
              <a:rPr lang="en-US" dirty="0" smtClean="0"/>
              <a:t>:</a:t>
            </a:r>
          </a:p>
          <a:p>
            <a:endParaRPr lang="en-US" dirty="0"/>
          </a:p>
          <a:p>
            <a:pPr marL="342900" indent="-342900">
              <a:buAutoNum type="arabicPeriod"/>
            </a:pPr>
            <a:r>
              <a:rPr lang="en-US" dirty="0" smtClean="0">
                <a:solidFill>
                  <a:schemeClr val="tx1"/>
                </a:solidFill>
              </a:rPr>
              <a:t>Verify that primers published in the study do in fact isolate exon 3 and 5 of the opsin gene for this primate.</a:t>
            </a:r>
          </a:p>
          <a:p>
            <a:pPr marL="342900" indent="-342900">
              <a:buAutoNum type="arabicPeriod"/>
            </a:pPr>
            <a:endParaRPr lang="en-US" dirty="0"/>
          </a:p>
          <a:p>
            <a:pPr marL="342900" indent="-342900">
              <a:buAutoNum type="arabicPeriod"/>
            </a:pPr>
            <a:r>
              <a:rPr lang="en-US" dirty="0" smtClean="0">
                <a:solidFill>
                  <a:schemeClr val="tx1"/>
                </a:solidFill>
              </a:rPr>
              <a:t>Verify codons associated with functional sites in Table S1 of Corso et al. 2016.</a:t>
            </a:r>
          </a:p>
          <a:p>
            <a:pPr marL="342900" indent="-342900">
              <a:buAutoNum type="arabicPeriod"/>
            </a:pPr>
            <a:endParaRPr lang="en-US" dirty="0"/>
          </a:p>
          <a:p>
            <a:pPr marL="342900" indent="-342900">
              <a:buAutoNum type="arabicPeriod"/>
            </a:pPr>
            <a:r>
              <a:rPr lang="en-US" dirty="0" smtClean="0">
                <a:solidFill>
                  <a:schemeClr val="tx1"/>
                </a:solidFill>
              </a:rPr>
              <a:t>Verify how ‘inferred alleles’ in Corso et al. 2016 were determined, using information from Bunce et al. 2011.</a:t>
            </a:r>
          </a:p>
          <a:p>
            <a:pPr marL="274320" lvl="3"/>
            <a:endParaRPr lang="en-US" dirty="0"/>
          </a:p>
          <a:p>
            <a:pPr marL="274320" lvl="3"/>
            <a:r>
              <a:rPr lang="en-US" sz="1400" dirty="0" smtClean="0"/>
              <a:t>Going through these verifications reinforces basic concepts and helps students understand the research basis of information provided in </a:t>
            </a:r>
            <a:r>
              <a:rPr lang="en-US" sz="1400" dirty="0" err="1" smtClean="0"/>
              <a:t>Evo</a:t>
            </a:r>
            <a:r>
              <a:rPr lang="en-US" sz="1400" dirty="0" smtClean="0"/>
              <a:t>-Ed materials, prior to conducting open-ended activities on color vision in primates.</a:t>
            </a:r>
          </a:p>
          <a:p>
            <a:endParaRPr lang="en-US" dirty="0" smtClean="0"/>
          </a:p>
          <a:p>
            <a:pPr marL="342900" indent="-342900">
              <a:buAutoNum type="arabicPeriod"/>
            </a:pPr>
            <a:endParaRPr lang="en-US" dirty="0"/>
          </a:p>
          <a:p>
            <a:pPr marL="342900" indent="-342900">
              <a:buAutoNum type="arabicPeriod"/>
            </a:pPr>
            <a:endParaRPr lang="en-US" dirty="0" smtClean="0"/>
          </a:p>
          <a:p>
            <a:pPr marL="342900" indent="-342900">
              <a:buAutoNum type="arabicPeriod"/>
            </a:pPr>
            <a:endParaRPr lang="en-US" dirty="0"/>
          </a:p>
          <a:p>
            <a:pPr marL="342900" indent="-342900">
              <a:buAutoNum type="arabicPeriod"/>
            </a:pPr>
            <a:endParaRPr lang="en-US" dirty="0" smtClean="0"/>
          </a:p>
          <a:p>
            <a:pPr marL="342900" indent="-342900">
              <a:buAutoNum type="arabicPeriod"/>
            </a:pPr>
            <a:endParaRPr lang="en-US" dirty="0" smtClean="0"/>
          </a:p>
          <a:p>
            <a:endParaRPr lang="en-US" dirty="0"/>
          </a:p>
          <a:p>
            <a:endParaRPr lang="en-US" dirty="0"/>
          </a:p>
        </p:txBody>
      </p:sp>
      <p:sp>
        <p:nvSpPr>
          <p:cNvPr id="4" name="Text Placeholder 3"/>
          <p:cNvSpPr>
            <a:spLocks noGrp="1"/>
          </p:cNvSpPr>
          <p:nvPr>
            <p:ph type="body"/>
          </p:nvPr>
        </p:nvSpPr>
        <p:spPr>
          <a:xfrm>
            <a:off x="4591618" y="1512711"/>
            <a:ext cx="4015800" cy="4849191"/>
          </a:xfrm>
        </p:spPr>
        <p:txBody>
          <a:bodyPr/>
          <a:lstStyle/>
          <a:p>
            <a:r>
              <a:rPr lang="en-US" b="1" dirty="0" smtClean="0"/>
              <a:t>Examples of open-ended activities</a:t>
            </a:r>
            <a:r>
              <a:rPr lang="en-US" dirty="0" smtClean="0"/>
              <a:t>:</a:t>
            </a:r>
          </a:p>
          <a:p>
            <a:pPr marL="342900" indent="-342900">
              <a:buFont typeface="+mj-lt"/>
              <a:buAutoNum type="arabicPeriod"/>
            </a:pPr>
            <a:endParaRPr lang="en-US" dirty="0" smtClean="0"/>
          </a:p>
          <a:p>
            <a:pPr marL="342900" indent="-342900">
              <a:buFont typeface="+mj-lt"/>
              <a:buAutoNum type="arabicPeriod"/>
            </a:pPr>
            <a:r>
              <a:rPr lang="en-US" dirty="0" smtClean="0">
                <a:solidFill>
                  <a:schemeClr val="tx1"/>
                </a:solidFill>
              </a:rPr>
              <a:t>Run BLAST using the forward primer site of exon 3 for the bald </a:t>
            </a:r>
            <a:r>
              <a:rPr lang="en-US" dirty="0" err="1" smtClean="0">
                <a:solidFill>
                  <a:schemeClr val="tx1"/>
                </a:solidFill>
              </a:rPr>
              <a:t>ukari</a:t>
            </a:r>
            <a:r>
              <a:rPr lang="en-US" dirty="0" smtClean="0">
                <a:solidFill>
                  <a:schemeClr val="tx1"/>
                </a:solidFill>
              </a:rPr>
              <a:t> to see what other primate species match that primer site, and determine from SNP analysis if these primates have the functional sites associated with dichromatic or trichromatic vision (e.g. the </a:t>
            </a:r>
            <a:r>
              <a:rPr lang="en-US" dirty="0" err="1" smtClean="0">
                <a:solidFill>
                  <a:schemeClr val="tx1"/>
                </a:solidFill>
              </a:rPr>
              <a:t>moustached</a:t>
            </a:r>
            <a:r>
              <a:rPr lang="en-US" dirty="0" smtClean="0">
                <a:solidFill>
                  <a:schemeClr val="tx1"/>
                </a:solidFill>
              </a:rPr>
              <a:t> tamarin).</a:t>
            </a:r>
          </a:p>
          <a:p>
            <a:pPr marL="342900" indent="-342900">
              <a:buFont typeface="+mj-lt"/>
              <a:buAutoNum type="arabicPeriod"/>
            </a:pPr>
            <a:endParaRPr lang="en-US" dirty="0"/>
          </a:p>
          <a:p>
            <a:pPr marL="342900" indent="-342900">
              <a:buFont typeface="+mj-lt"/>
              <a:buAutoNum type="arabicPeriod"/>
            </a:pPr>
            <a:r>
              <a:rPr lang="en-US" dirty="0" smtClean="0">
                <a:solidFill>
                  <a:srgbClr val="C00000"/>
                </a:solidFill>
              </a:rPr>
              <a:t>Use multiple alignment and tree-building to determine relationships among primates, and relate to vision, behavior, and ecology.</a:t>
            </a:r>
          </a:p>
          <a:p>
            <a:pPr marL="342900" indent="-342900">
              <a:buFont typeface="+mj-lt"/>
              <a:buAutoNum type="arabicPeriod"/>
            </a:pPr>
            <a:endParaRPr lang="en-US" dirty="0"/>
          </a:p>
          <a:p>
            <a:pPr marL="342900" indent="-342900">
              <a:buFont typeface="+mj-lt"/>
              <a:buAutoNum type="arabicPeriod"/>
            </a:pPr>
            <a:endParaRPr lang="en-US" dirty="0"/>
          </a:p>
        </p:txBody>
      </p:sp>
    </p:spTree>
    <p:extLst>
      <p:ext uri="{BB962C8B-B14F-4D97-AF65-F5344CB8AC3E}">
        <p14:creationId xmlns:p14="http://schemas.microsoft.com/office/powerpoint/2010/main" val="196020489"/>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24988" y="350718"/>
            <a:ext cx="6185971" cy="1015374"/>
          </a:xfrm>
        </p:spPr>
        <p:txBody>
          <a:bodyPr/>
          <a:lstStyle/>
          <a:p>
            <a:r>
              <a:rPr lang="en-US" sz="2400" dirty="0" smtClean="0"/>
              <a:t>Phylogenetic tree for primate opsin </a:t>
            </a:r>
            <a:r>
              <a:rPr lang="en-US" sz="2400" smtClean="0"/>
              <a:t>exon 3</a:t>
            </a:r>
            <a:endParaRPr lang="en-US" sz="2400" dirty="0"/>
          </a:p>
        </p:txBody>
      </p:sp>
      <p:pic>
        <p:nvPicPr>
          <p:cNvPr id="5" name="Picture 4"/>
          <p:cNvPicPr>
            <a:picLocks noChangeAspect="1"/>
          </p:cNvPicPr>
          <p:nvPr/>
        </p:nvPicPr>
        <p:blipFill>
          <a:blip r:embed="rId2"/>
          <a:stretch>
            <a:fillRect/>
          </a:stretch>
        </p:blipFill>
        <p:spPr>
          <a:xfrm>
            <a:off x="0" y="1640060"/>
            <a:ext cx="9067800" cy="4635500"/>
          </a:xfrm>
          <a:prstGeom prst="rect">
            <a:avLst/>
          </a:prstGeom>
        </p:spPr>
      </p:pic>
    </p:spTree>
    <p:extLst>
      <p:ext uri="{BB962C8B-B14F-4D97-AF65-F5344CB8AC3E}">
        <p14:creationId xmlns:p14="http://schemas.microsoft.com/office/powerpoint/2010/main" val="211138101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 name="CustomShape 2"/>
          <p:cNvSpPr/>
          <p:nvPr/>
        </p:nvSpPr>
        <p:spPr>
          <a:xfrm>
            <a:off x="685800" y="1752480"/>
            <a:ext cx="7923960" cy="4419000"/>
          </a:xfrm>
          <a:prstGeom prst="rect">
            <a:avLst/>
          </a:prstGeom>
          <a:noFill/>
          <a:ln>
            <a:noFill/>
          </a:ln>
        </p:spPr>
        <p:txBody>
          <a:bodyPr lIns="90360" tIns="44280" rIns="90360" bIns="44280"/>
          <a:lstStyle/>
          <a:p>
            <a:pPr marL="342900" indent="-342900">
              <a:lnSpc>
                <a:spcPct val="100000"/>
              </a:lnSpc>
              <a:buFont typeface="Arial"/>
              <a:buChar char="•"/>
            </a:pPr>
            <a:r>
              <a:rPr lang="en-US" sz="2300" dirty="0" smtClean="0">
                <a:solidFill>
                  <a:srgbClr val="254061"/>
                </a:solidFill>
                <a:latin typeface="Arial"/>
              </a:rPr>
              <a:t> </a:t>
            </a:r>
            <a:r>
              <a:rPr lang="en-US" sz="2300" dirty="0" smtClean="0">
                <a:solidFill>
                  <a:srgbClr val="10253F"/>
                </a:solidFill>
                <a:latin typeface="Arial"/>
              </a:rPr>
              <a:t>Introduction to the Case It! project and </a:t>
            </a:r>
            <a:r>
              <a:rPr lang="en-US" sz="2300" dirty="0" err="1" smtClean="0">
                <a:solidFill>
                  <a:srgbClr val="10253F"/>
                </a:solidFill>
                <a:latin typeface="Arial"/>
              </a:rPr>
              <a:t>ScienceCaseNet</a:t>
            </a:r>
            <a:endParaRPr dirty="0" smtClean="0"/>
          </a:p>
          <a:p>
            <a:pPr marL="285750" indent="-285750">
              <a:lnSpc>
                <a:spcPct val="100000"/>
              </a:lnSpc>
              <a:buFont typeface="Arial"/>
              <a:buChar char="•"/>
            </a:pPr>
            <a:endParaRPr dirty="0" smtClean="0"/>
          </a:p>
          <a:p>
            <a:pPr marL="342900" indent="-342900">
              <a:lnSpc>
                <a:spcPct val="100000"/>
              </a:lnSpc>
              <a:buFont typeface="Arial"/>
              <a:buChar char="•"/>
            </a:pPr>
            <a:r>
              <a:rPr lang="en-US" sz="2300" dirty="0" smtClean="0">
                <a:solidFill>
                  <a:srgbClr val="10253F"/>
                </a:solidFill>
                <a:latin typeface="Arial"/>
              </a:rPr>
              <a:t> Examples of undergraduate research applications</a:t>
            </a:r>
            <a:endParaRPr dirty="0" smtClean="0"/>
          </a:p>
          <a:p>
            <a:pPr marL="800100" lvl="1" indent="-342900">
              <a:lnSpc>
                <a:spcPct val="100000"/>
              </a:lnSpc>
              <a:buFont typeface="Courier New"/>
              <a:buChar char="o"/>
            </a:pPr>
            <a:r>
              <a:rPr lang="en-US" sz="2200" dirty="0" smtClean="0">
                <a:solidFill>
                  <a:srgbClr val="10253F"/>
                </a:solidFill>
                <a:latin typeface="Arial"/>
              </a:rPr>
              <a:t>  HHMI SEA-PHAGES</a:t>
            </a:r>
            <a:endParaRPr dirty="0" smtClean="0"/>
          </a:p>
          <a:p>
            <a:pPr marL="800100" lvl="1" indent="-342900">
              <a:lnSpc>
                <a:spcPct val="100000"/>
              </a:lnSpc>
              <a:buFont typeface="Courier New"/>
              <a:buChar char="o"/>
            </a:pPr>
            <a:r>
              <a:rPr lang="en-US" sz="2200" dirty="0" smtClean="0">
                <a:solidFill>
                  <a:srgbClr val="10253F"/>
                </a:solidFill>
                <a:latin typeface="Arial"/>
              </a:rPr>
              <a:t>  Color vision in primates (integration with EVO-ED)</a:t>
            </a:r>
          </a:p>
          <a:p>
            <a:pPr marL="800100" lvl="1" indent="-342900">
              <a:lnSpc>
                <a:spcPct val="100000"/>
              </a:lnSpc>
              <a:buFont typeface="Courier New"/>
              <a:buChar char="o"/>
            </a:pPr>
            <a:r>
              <a:rPr lang="en-US" sz="2200" dirty="0">
                <a:solidFill>
                  <a:srgbClr val="10253F"/>
                </a:solidFill>
                <a:latin typeface="Arial"/>
              </a:rPr>
              <a:t> </a:t>
            </a:r>
            <a:r>
              <a:rPr lang="en-US" sz="2200" dirty="0" smtClean="0">
                <a:solidFill>
                  <a:srgbClr val="10253F"/>
                </a:solidFill>
                <a:latin typeface="Arial"/>
              </a:rPr>
              <a:t> </a:t>
            </a:r>
            <a:r>
              <a:rPr lang="en-US" sz="2200" dirty="0" smtClean="0">
                <a:solidFill>
                  <a:srgbClr val="C00000"/>
                </a:solidFill>
                <a:latin typeface="Arial"/>
              </a:rPr>
              <a:t>Honey bee bioinformatics</a:t>
            </a:r>
            <a:r>
              <a:rPr lang="en-US" sz="2300" dirty="0" smtClean="0">
                <a:solidFill>
                  <a:srgbClr val="C00000"/>
                </a:solidFill>
                <a:latin typeface="Arial"/>
              </a:rPr>
              <a:t> </a:t>
            </a:r>
          </a:p>
          <a:p>
            <a:pPr marL="800100" lvl="1" indent="-342900">
              <a:lnSpc>
                <a:spcPct val="100000"/>
              </a:lnSpc>
              <a:buFont typeface="Courier New"/>
              <a:buChar char="o"/>
            </a:pPr>
            <a:endParaRPr lang="en-US" dirty="0"/>
          </a:p>
          <a:p>
            <a:pPr marL="522288" lvl="2" indent="-522288" defTabSz="-49213">
              <a:lnSpc>
                <a:spcPct val="100000"/>
              </a:lnSpc>
              <a:buFont typeface="Arial"/>
              <a:buChar char="•"/>
              <a:tabLst>
                <a:tab pos="454025" algn="l"/>
              </a:tabLst>
            </a:pPr>
            <a:r>
              <a:rPr lang="en-US" sz="2300" dirty="0" smtClean="0">
                <a:solidFill>
                  <a:srgbClr val="10253F"/>
                </a:solidFill>
                <a:latin typeface="Arial"/>
              </a:rPr>
              <a:t>Discussion of potential use in </a:t>
            </a:r>
            <a:r>
              <a:rPr lang="en-US" sz="2300" dirty="0" err="1" smtClean="0">
                <a:solidFill>
                  <a:srgbClr val="10253F"/>
                </a:solidFill>
                <a:latin typeface="Arial"/>
              </a:rPr>
              <a:t>BioQUEST</a:t>
            </a:r>
            <a:r>
              <a:rPr lang="en-US" sz="2300" dirty="0" smtClean="0">
                <a:solidFill>
                  <a:srgbClr val="10253F"/>
                </a:solidFill>
                <a:latin typeface="Arial"/>
              </a:rPr>
              <a:t> projects</a:t>
            </a:r>
          </a:p>
          <a:p>
            <a:pPr marL="522288" lvl="2" indent="-522288" defTabSz="-49213">
              <a:lnSpc>
                <a:spcPct val="100000"/>
              </a:lnSpc>
              <a:buFont typeface="Arial"/>
              <a:buChar char="•"/>
              <a:tabLst>
                <a:tab pos="454025" algn="l"/>
              </a:tabLst>
            </a:pPr>
            <a:endParaRPr lang="en-US" sz="2300" dirty="0" smtClean="0">
              <a:solidFill>
                <a:srgbClr val="10253F"/>
              </a:solidFill>
              <a:latin typeface="Arial"/>
            </a:endParaRPr>
          </a:p>
          <a:p>
            <a:pPr marL="522288" lvl="2" indent="-522288" defTabSz="-49213">
              <a:lnSpc>
                <a:spcPct val="100000"/>
              </a:lnSpc>
              <a:buFont typeface="Arial"/>
              <a:buChar char="•"/>
              <a:tabLst>
                <a:tab pos="454025" algn="l"/>
              </a:tabLst>
            </a:pPr>
            <a:r>
              <a:rPr lang="en-US" sz="2300" dirty="0" smtClean="0">
                <a:solidFill>
                  <a:srgbClr val="10253F"/>
                </a:solidFill>
                <a:latin typeface="Arial"/>
              </a:rPr>
              <a:t>Case It! </a:t>
            </a:r>
            <a:r>
              <a:rPr lang="en-US" sz="2300" dirty="0">
                <a:solidFill>
                  <a:srgbClr val="10253F"/>
                </a:solidFill>
                <a:latin typeface="Arial"/>
              </a:rPr>
              <a:t>Mobile as an alternative to the Case </a:t>
            </a:r>
            <a:r>
              <a:rPr lang="en-US" sz="2300" dirty="0" smtClean="0">
                <a:solidFill>
                  <a:srgbClr val="10253F"/>
                </a:solidFill>
                <a:latin typeface="Arial"/>
              </a:rPr>
              <a:t>It! simulation </a:t>
            </a:r>
          </a:p>
          <a:p>
            <a:pPr>
              <a:lnSpc>
                <a:spcPct val="100000"/>
              </a:lnSpc>
            </a:pPr>
            <a:endParaRPr dirty="0"/>
          </a:p>
          <a:p>
            <a:pPr>
              <a:lnSpc>
                <a:spcPct val="100000"/>
              </a:lnSpc>
            </a:pPr>
            <a:endParaRPr dirty="0"/>
          </a:p>
          <a:p>
            <a:pPr>
              <a:lnSpc>
                <a:spcPct val="100000"/>
              </a:lnSpc>
            </a:pPr>
            <a:endParaRPr dirty="0"/>
          </a:p>
          <a:p>
            <a:pPr>
              <a:lnSpc>
                <a:spcPct val="100000"/>
              </a:lnSpc>
            </a:pPr>
            <a:endParaRPr dirty="0"/>
          </a:p>
          <a:p>
            <a:pPr>
              <a:lnSpc>
                <a:spcPct val="100000"/>
              </a:lnSpc>
            </a:pPr>
            <a:endParaRPr dirty="0"/>
          </a:p>
          <a:p>
            <a:pPr>
              <a:lnSpc>
                <a:spcPct val="100000"/>
              </a:lnSpc>
            </a:pPr>
            <a:endParaRPr dirty="0"/>
          </a:p>
          <a:p>
            <a:pPr>
              <a:lnSpc>
                <a:spcPct val="100000"/>
              </a:lnSpc>
            </a:pPr>
            <a:endParaRPr dirty="0"/>
          </a:p>
        </p:txBody>
      </p:sp>
      <p:sp>
        <p:nvSpPr>
          <p:cNvPr id="4" name="CustomShape 1"/>
          <p:cNvSpPr/>
          <p:nvPr/>
        </p:nvSpPr>
        <p:spPr>
          <a:xfrm>
            <a:off x="2324669" y="258713"/>
            <a:ext cx="4646221" cy="869442"/>
          </a:xfrm>
          <a:prstGeom prst="rect">
            <a:avLst/>
          </a:prstGeom>
          <a:noFill/>
          <a:ln>
            <a:noFill/>
          </a:ln>
        </p:spPr>
        <p:txBody>
          <a:bodyPr lIns="90360" tIns="44280" rIns="90360" bIns="44280" anchor="b"/>
          <a:lstStyle/>
          <a:p>
            <a:pPr>
              <a:lnSpc>
                <a:spcPct val="100000"/>
              </a:lnSpc>
            </a:pPr>
            <a:r>
              <a:rPr lang="en-US" sz="4000" dirty="0">
                <a:solidFill>
                  <a:srgbClr val="376092"/>
                </a:solidFill>
                <a:latin typeface="Arial"/>
              </a:rPr>
              <a:t>Session overview</a:t>
            </a:r>
            <a:endParaRPr dirty="0"/>
          </a:p>
        </p:txBody>
      </p:sp>
    </p:spTree>
    <p:extLst>
      <p:ext uri="{BB962C8B-B14F-4D97-AF65-F5344CB8AC3E}">
        <p14:creationId xmlns:p14="http://schemas.microsoft.com/office/powerpoint/2010/main" val="1999711877"/>
      </p:ext>
    </p:extLst>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7" name="CustomShape 1"/>
          <p:cNvSpPr/>
          <p:nvPr/>
        </p:nvSpPr>
        <p:spPr>
          <a:xfrm>
            <a:off x="685800" y="-61920"/>
            <a:ext cx="7842960" cy="1428120"/>
          </a:xfrm>
          <a:prstGeom prst="rect">
            <a:avLst/>
          </a:prstGeom>
          <a:noFill/>
          <a:ln>
            <a:noFill/>
          </a:ln>
        </p:spPr>
        <p:txBody>
          <a:bodyPr lIns="90360" tIns="44280" rIns="90360" bIns="44280" anchor="b"/>
          <a:lstStyle/>
          <a:p>
            <a:pPr algn="ctr">
              <a:lnSpc>
                <a:spcPct val="100000"/>
              </a:lnSpc>
            </a:pPr>
            <a:r>
              <a:rPr lang="en-US" sz="4400">
                <a:solidFill>
                  <a:srgbClr val="376092"/>
                </a:solidFill>
                <a:latin typeface="Calibri"/>
              </a:rPr>
              <a:t>Case scenario - bioinformatics</a:t>
            </a:r>
            <a:endParaRPr/>
          </a:p>
        </p:txBody>
      </p:sp>
      <p:sp>
        <p:nvSpPr>
          <p:cNvPr id="268" name="CustomShape 2"/>
          <p:cNvSpPr/>
          <p:nvPr/>
        </p:nvSpPr>
        <p:spPr>
          <a:xfrm>
            <a:off x="609480" y="1981080"/>
            <a:ext cx="7842960" cy="4109400"/>
          </a:xfrm>
          <a:prstGeom prst="rect">
            <a:avLst/>
          </a:prstGeom>
          <a:noFill/>
          <a:ln>
            <a:noFill/>
          </a:ln>
        </p:spPr>
        <p:txBody>
          <a:bodyPr lIns="90360" tIns="44280" rIns="90360" bIns="44280"/>
          <a:lstStyle/>
          <a:p>
            <a:pPr>
              <a:lnSpc>
                <a:spcPct val="100000"/>
              </a:lnSpc>
            </a:pPr>
            <a:r>
              <a:rPr lang="en-US" sz="2000">
                <a:solidFill>
                  <a:srgbClr val="254061"/>
                </a:solidFill>
                <a:latin typeface="Calibri"/>
              </a:rPr>
              <a:t>Recent declines in honey bee populations have given rise to the syndrome named Colony Collapse Disorder (CCD). Several potential stressors have been identified. A team of research scientists, funded by the North American Honey Bee Council, decide to survey colonies from around North America for two of the notable stressors – Deformed Wing Virus (DWV), a virus that causes wing deformation, and </a:t>
            </a:r>
            <a:r>
              <a:rPr lang="en-US" sz="2000" i="1" err="1">
                <a:solidFill>
                  <a:srgbClr val="254061"/>
                </a:solidFill>
                <a:latin typeface="Calibri"/>
              </a:rPr>
              <a:t>Varroa</a:t>
            </a:r>
            <a:r>
              <a:rPr lang="en-US" sz="2000" i="1">
                <a:solidFill>
                  <a:srgbClr val="254061"/>
                </a:solidFill>
                <a:latin typeface="Calibri"/>
              </a:rPr>
              <a:t> destructor</a:t>
            </a:r>
            <a:r>
              <a:rPr lang="en-US" sz="2000">
                <a:solidFill>
                  <a:srgbClr val="254061"/>
                </a:solidFill>
                <a:latin typeface="Calibri"/>
              </a:rPr>
              <a:t>, a parasitic mite that feeds on the bee</a:t>
            </a:r>
            <a:r>
              <a:rPr lang="en-US" sz="2000" smtClean="0">
                <a:solidFill>
                  <a:srgbClr val="254061"/>
                </a:solidFill>
                <a:latin typeface="Calibri"/>
              </a:rPr>
              <a:t>.</a:t>
            </a:r>
          </a:p>
          <a:p>
            <a:pPr>
              <a:lnSpc>
                <a:spcPct val="100000"/>
              </a:lnSpc>
            </a:pPr>
            <a:endParaRPr/>
          </a:p>
          <a:p>
            <a:pPr>
              <a:lnSpc>
                <a:spcPct val="100000"/>
              </a:lnSpc>
            </a:pPr>
            <a:r>
              <a:rPr lang="en-US" sz="2000">
                <a:solidFill>
                  <a:srgbClr val="254061"/>
                </a:solidFill>
                <a:latin typeface="Calibri"/>
              </a:rPr>
              <a:t>It has recently been reported that </a:t>
            </a:r>
            <a:r>
              <a:rPr lang="en-US" sz="2000" i="1">
                <a:solidFill>
                  <a:srgbClr val="254061"/>
                </a:solidFill>
                <a:latin typeface="Calibri"/>
              </a:rPr>
              <a:t>V. destructor </a:t>
            </a:r>
            <a:r>
              <a:rPr lang="en-US" sz="2000">
                <a:solidFill>
                  <a:srgbClr val="254061"/>
                </a:solidFill>
                <a:latin typeface="Calibri"/>
              </a:rPr>
              <a:t> transmits certain strains of DWV more effectively, and that long-term mite infection reduces virus diversity and leads to the prevalence of more pathogenic </a:t>
            </a:r>
            <a:r>
              <a:rPr lang="en-US" sz="2000" smtClean="0">
                <a:solidFill>
                  <a:srgbClr val="254061"/>
                </a:solidFill>
                <a:latin typeface="Calibri"/>
              </a:rPr>
              <a:t>viruses (Martin </a:t>
            </a:r>
            <a:r>
              <a:rPr lang="en-US" sz="2000" i="1" smtClean="0">
                <a:solidFill>
                  <a:srgbClr val="254061"/>
                </a:solidFill>
                <a:latin typeface="Calibri"/>
              </a:rPr>
              <a:t>et al.</a:t>
            </a:r>
            <a:r>
              <a:rPr lang="en-US" sz="2000" smtClean="0">
                <a:solidFill>
                  <a:srgbClr val="254061"/>
                </a:solidFill>
                <a:latin typeface="Calibri"/>
              </a:rPr>
              <a:t> 2012). </a:t>
            </a:r>
            <a:r>
              <a:rPr lang="en-US" sz="2000">
                <a:solidFill>
                  <a:srgbClr val="254061"/>
                </a:solidFill>
                <a:latin typeface="Calibri"/>
              </a:rPr>
              <a:t>The scientists are interested in testing the relationship between DWV strains and the</a:t>
            </a:r>
            <a:r>
              <a:rPr lang="en-US" sz="2000" i="1">
                <a:solidFill>
                  <a:srgbClr val="254061"/>
                </a:solidFill>
                <a:latin typeface="Calibri"/>
              </a:rPr>
              <a:t> </a:t>
            </a:r>
            <a:r>
              <a:rPr lang="en-US" sz="2000" i="1" err="1">
                <a:solidFill>
                  <a:srgbClr val="254061"/>
                </a:solidFill>
                <a:latin typeface="Calibri"/>
              </a:rPr>
              <a:t>Varroa</a:t>
            </a:r>
            <a:r>
              <a:rPr lang="en-US" sz="2000" i="1">
                <a:solidFill>
                  <a:srgbClr val="254061"/>
                </a:solidFill>
                <a:latin typeface="Calibri"/>
              </a:rPr>
              <a:t> </a:t>
            </a:r>
            <a:r>
              <a:rPr lang="en-US" sz="2000">
                <a:solidFill>
                  <a:srgbClr val="254061"/>
                </a:solidFill>
                <a:latin typeface="Calibri"/>
              </a:rPr>
              <a:t>mite in North America. </a:t>
            </a:r>
            <a:endParaRPr/>
          </a:p>
          <a:p>
            <a:pPr>
              <a:lnSpc>
                <a:spcPct val="100000"/>
              </a:lnSpc>
            </a:pPr>
            <a:endParaRPr/>
          </a:p>
        </p:txBody>
      </p:sp>
    </p:spTree>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9" name="CustomShape 1"/>
          <p:cNvSpPr/>
          <p:nvPr/>
        </p:nvSpPr>
        <p:spPr>
          <a:xfrm>
            <a:off x="685800" y="-61920"/>
            <a:ext cx="7842960" cy="1428120"/>
          </a:xfrm>
          <a:prstGeom prst="rect">
            <a:avLst/>
          </a:prstGeom>
          <a:noFill/>
          <a:ln>
            <a:noFill/>
          </a:ln>
        </p:spPr>
        <p:txBody>
          <a:bodyPr lIns="90360" tIns="44280" rIns="90360" bIns="44280" anchor="b"/>
          <a:lstStyle/>
          <a:p>
            <a:pPr algn="ctr">
              <a:lnSpc>
                <a:spcPct val="100000"/>
              </a:lnSpc>
            </a:pPr>
            <a:r>
              <a:rPr lang="en-US" sz="4400">
                <a:solidFill>
                  <a:srgbClr val="376092"/>
                </a:solidFill>
                <a:latin typeface="Calibri"/>
              </a:rPr>
              <a:t>Case scenario - bioinformatics</a:t>
            </a:r>
            <a:endParaRPr/>
          </a:p>
        </p:txBody>
      </p:sp>
      <p:sp>
        <p:nvSpPr>
          <p:cNvPr id="270" name="CustomShape 2"/>
          <p:cNvSpPr/>
          <p:nvPr/>
        </p:nvSpPr>
        <p:spPr>
          <a:xfrm>
            <a:off x="609480" y="1981080"/>
            <a:ext cx="8381160" cy="4109400"/>
          </a:xfrm>
          <a:prstGeom prst="rect">
            <a:avLst/>
          </a:prstGeom>
          <a:noFill/>
          <a:ln>
            <a:noFill/>
          </a:ln>
        </p:spPr>
        <p:txBody>
          <a:bodyPr lIns="90360" tIns="44280" rIns="90360" bIns="44280"/>
          <a:lstStyle/>
          <a:p>
            <a:pPr>
              <a:lnSpc>
                <a:spcPct val="100000"/>
              </a:lnSpc>
              <a:spcBef>
                <a:spcPts val="1200"/>
              </a:spcBef>
            </a:pPr>
            <a:r>
              <a:rPr lang="en-US" sz="2800">
                <a:solidFill>
                  <a:srgbClr val="254061"/>
                </a:solidFill>
                <a:latin typeface="Calibri"/>
              </a:rPr>
              <a:t>Bees tested from:</a:t>
            </a:r>
            <a:endParaRPr/>
          </a:p>
          <a:p>
            <a:pPr marL="457200" indent="-457200">
              <a:lnSpc>
                <a:spcPct val="100000"/>
              </a:lnSpc>
              <a:spcBef>
                <a:spcPts val="1200"/>
              </a:spcBef>
              <a:buFont typeface="Arial"/>
              <a:buChar char="•"/>
            </a:pPr>
            <a:r>
              <a:rPr lang="en-US" sz="2800">
                <a:solidFill>
                  <a:srgbClr val="254061"/>
                </a:solidFill>
                <a:latin typeface="Calibri"/>
              </a:rPr>
              <a:t>Central Ontario - low mite levels</a:t>
            </a:r>
            <a:endParaRPr/>
          </a:p>
          <a:p>
            <a:pPr marL="457200" indent="-457200">
              <a:lnSpc>
                <a:spcPct val="100000"/>
              </a:lnSpc>
              <a:spcBef>
                <a:spcPts val="1200"/>
              </a:spcBef>
              <a:buFont typeface="Arial"/>
              <a:buChar char="•"/>
            </a:pPr>
            <a:r>
              <a:rPr lang="en-US" sz="2800">
                <a:solidFill>
                  <a:srgbClr val="254061"/>
                </a:solidFill>
                <a:latin typeface="Calibri"/>
              </a:rPr>
              <a:t>Northwestern Washington -  low mite levels</a:t>
            </a:r>
            <a:endParaRPr/>
          </a:p>
          <a:p>
            <a:pPr marL="457200" indent="-457200">
              <a:lnSpc>
                <a:spcPct val="100000"/>
              </a:lnSpc>
              <a:spcBef>
                <a:spcPts val="1200"/>
              </a:spcBef>
              <a:buFont typeface="Arial"/>
              <a:buChar char="•"/>
            </a:pPr>
            <a:r>
              <a:rPr lang="en-US" sz="2800">
                <a:solidFill>
                  <a:srgbClr val="254061"/>
                </a:solidFill>
                <a:latin typeface="Calibri"/>
              </a:rPr>
              <a:t>Southeast Florida - high mite levels </a:t>
            </a:r>
            <a:endParaRPr/>
          </a:p>
          <a:p>
            <a:pPr marL="457200" indent="-457200">
              <a:lnSpc>
                <a:spcPct val="100000"/>
              </a:lnSpc>
              <a:spcBef>
                <a:spcPts val="1200"/>
              </a:spcBef>
              <a:buFont typeface="Arial"/>
              <a:buChar char="•"/>
            </a:pPr>
            <a:r>
              <a:rPr lang="en-US" sz="2800">
                <a:solidFill>
                  <a:srgbClr val="254061"/>
                </a:solidFill>
                <a:latin typeface="Calibri"/>
              </a:rPr>
              <a:t>Oahu, Hawaii - high mite levels</a:t>
            </a:r>
            <a:endParaRPr/>
          </a:p>
          <a:p>
            <a:pPr marL="457200" indent="-457200">
              <a:lnSpc>
                <a:spcPct val="100000"/>
              </a:lnSpc>
              <a:spcBef>
                <a:spcPts val="1200"/>
              </a:spcBef>
              <a:buFont typeface="Arial"/>
              <a:buChar char="•"/>
            </a:pPr>
            <a:r>
              <a:rPr lang="en-US" sz="2800">
                <a:solidFill>
                  <a:srgbClr val="254061"/>
                </a:solidFill>
                <a:latin typeface="Calibri"/>
              </a:rPr>
              <a:t>Northern Arizona -  moderate mite levels</a:t>
            </a:r>
            <a:endParaRPr/>
          </a:p>
          <a:p>
            <a:pPr marL="457200" indent="-457200">
              <a:lnSpc>
                <a:spcPct val="100000"/>
              </a:lnSpc>
              <a:spcBef>
                <a:spcPts val="1200"/>
              </a:spcBef>
              <a:buFont typeface="Arial"/>
              <a:buChar char="•"/>
            </a:pPr>
            <a:r>
              <a:rPr lang="en-US" sz="2800">
                <a:solidFill>
                  <a:srgbClr val="254061"/>
                </a:solidFill>
                <a:latin typeface="Calibri"/>
              </a:rPr>
              <a:t>Southern British Columbia - moderate mite levels</a:t>
            </a:r>
            <a:endParaRPr/>
          </a:p>
        </p:txBody>
      </p:sp>
    </p:spTree>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3" name="CustomShape 1"/>
          <p:cNvSpPr/>
          <p:nvPr/>
        </p:nvSpPr>
        <p:spPr>
          <a:xfrm>
            <a:off x="685800" y="-61920"/>
            <a:ext cx="7842960" cy="1428120"/>
          </a:xfrm>
          <a:prstGeom prst="rect">
            <a:avLst/>
          </a:prstGeom>
          <a:noFill/>
          <a:ln>
            <a:noFill/>
          </a:ln>
        </p:spPr>
        <p:txBody>
          <a:bodyPr lIns="90360" tIns="44280" rIns="90360" bIns="44280" anchor="b"/>
          <a:lstStyle/>
          <a:p>
            <a:pPr algn="ctr">
              <a:lnSpc>
                <a:spcPct val="100000"/>
              </a:lnSpc>
            </a:pPr>
            <a:r>
              <a:rPr lang="en-US" sz="3600" dirty="0">
                <a:solidFill>
                  <a:srgbClr val="376092"/>
                </a:solidFill>
                <a:latin typeface="Calibri"/>
              </a:rPr>
              <a:t>DNA sequence </a:t>
            </a:r>
            <a:r>
              <a:rPr lang="en-US" sz="3600" dirty="0" smtClean="0">
                <a:solidFill>
                  <a:srgbClr val="376092"/>
                </a:solidFill>
                <a:latin typeface="Calibri"/>
              </a:rPr>
              <a:t>analysis using </a:t>
            </a:r>
            <a:r>
              <a:rPr lang="en-US" sz="3600" dirty="0" smtClean="0">
                <a:solidFill>
                  <a:srgbClr val="376092"/>
                </a:solidFill>
                <a:latin typeface="Calibri"/>
                <a:hlinkClick r:id="rId2"/>
              </a:rPr>
              <a:t>MEGA</a:t>
            </a:r>
            <a:endParaRPr sz="3600" dirty="0"/>
          </a:p>
        </p:txBody>
      </p:sp>
      <p:pic>
        <p:nvPicPr>
          <p:cNvPr id="274" name="Content Placeholder 3"/>
          <p:cNvPicPr/>
          <p:nvPr/>
        </p:nvPicPr>
        <p:blipFill>
          <a:blip r:embed="rId3"/>
          <a:srcRect t="-1889" r="-1631" b="8462"/>
          <a:stretch>
            <a:fillRect/>
          </a:stretch>
        </p:blipFill>
        <p:spPr>
          <a:xfrm>
            <a:off x="1828800" y="1638720"/>
            <a:ext cx="5637960" cy="5146200"/>
          </a:xfrm>
          <a:prstGeom prst="rect">
            <a:avLst/>
          </a:prstGeom>
          <a:ln w="9360">
            <a:noFill/>
          </a:ln>
        </p:spPr>
      </p:pic>
    </p:spTree>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 name="CustomShape 1"/>
          <p:cNvSpPr/>
          <p:nvPr/>
        </p:nvSpPr>
        <p:spPr>
          <a:xfrm>
            <a:off x="761760" y="445325"/>
            <a:ext cx="7848000" cy="685080"/>
          </a:xfrm>
          <a:prstGeom prst="rect">
            <a:avLst/>
          </a:prstGeom>
          <a:noFill/>
          <a:ln>
            <a:noFill/>
          </a:ln>
        </p:spPr>
        <p:txBody>
          <a:bodyPr lIns="90360" tIns="44280" rIns="90360" bIns="44280" anchor="b"/>
          <a:lstStyle/>
          <a:p>
            <a:r>
              <a:rPr lang="en-US" sz="3600" dirty="0">
                <a:solidFill>
                  <a:srgbClr val="376092"/>
                </a:solidFill>
                <a:latin typeface="Calibri"/>
              </a:rPr>
              <a:t>Features of Case It </a:t>
            </a:r>
            <a:r>
              <a:rPr lang="en-US" sz="3600" dirty="0" smtClean="0">
                <a:solidFill>
                  <a:srgbClr val="376092"/>
                </a:solidFill>
                <a:latin typeface="Calibri"/>
              </a:rPr>
              <a:t>v6.07</a:t>
            </a:r>
            <a:r>
              <a:rPr lang="en-US" sz="3600" dirty="0"/>
              <a:t> </a:t>
            </a:r>
            <a:r>
              <a:rPr lang="en-US" sz="3600" dirty="0" smtClean="0">
                <a:solidFill>
                  <a:srgbClr val="376092"/>
                </a:solidFill>
                <a:latin typeface="Calibri"/>
              </a:rPr>
              <a:t>for </a:t>
            </a:r>
            <a:r>
              <a:rPr lang="en-US" sz="3600" dirty="0">
                <a:solidFill>
                  <a:srgbClr val="376092"/>
                </a:solidFill>
                <a:latin typeface="Calibri"/>
              </a:rPr>
              <a:t>PC and Mac</a:t>
            </a:r>
            <a:endParaRPr sz="3600" dirty="0"/>
          </a:p>
        </p:txBody>
      </p:sp>
      <p:sp>
        <p:nvSpPr>
          <p:cNvPr id="207" name="CustomShape 2"/>
          <p:cNvSpPr/>
          <p:nvPr/>
        </p:nvSpPr>
        <p:spPr>
          <a:xfrm>
            <a:off x="380880" y="1391763"/>
            <a:ext cx="8609760" cy="4876200"/>
          </a:xfrm>
          <a:prstGeom prst="rect">
            <a:avLst/>
          </a:prstGeom>
          <a:noFill/>
          <a:ln>
            <a:noFill/>
          </a:ln>
        </p:spPr>
        <p:txBody>
          <a:bodyPr lIns="90360" tIns="44280" rIns="90360" bIns="44280"/>
          <a:lstStyle/>
          <a:p>
            <a:pPr>
              <a:lnSpc>
                <a:spcPct val="100000"/>
              </a:lnSpc>
              <a:spcBef>
                <a:spcPts val="600"/>
              </a:spcBef>
            </a:pPr>
            <a:endParaRPr dirty="0"/>
          </a:p>
          <a:p>
            <a:pPr marL="800100" lvl="1" indent="-342900">
              <a:lnSpc>
                <a:spcPct val="100000"/>
              </a:lnSpc>
              <a:spcBef>
                <a:spcPts val="600"/>
              </a:spcBef>
              <a:buFont typeface="Arial"/>
              <a:buChar char="•"/>
            </a:pPr>
            <a:r>
              <a:rPr lang="en-US" sz="2400" dirty="0">
                <a:solidFill>
                  <a:srgbClr val="254061"/>
                </a:solidFill>
                <a:latin typeface="Calibri"/>
              </a:rPr>
              <a:t>DNA and protein electrophoresis</a:t>
            </a:r>
            <a:endParaRPr dirty="0"/>
          </a:p>
          <a:p>
            <a:pPr marL="800100" lvl="1" indent="-342900">
              <a:lnSpc>
                <a:spcPct val="100000"/>
              </a:lnSpc>
              <a:spcBef>
                <a:spcPts val="600"/>
              </a:spcBef>
              <a:buFont typeface="Arial"/>
              <a:buChar char="•"/>
            </a:pPr>
            <a:r>
              <a:rPr lang="en-US" sz="2400" dirty="0">
                <a:solidFill>
                  <a:srgbClr val="254061"/>
                </a:solidFill>
                <a:latin typeface="Calibri"/>
              </a:rPr>
              <a:t>Restriction enzyme digestion and mapping</a:t>
            </a:r>
            <a:r>
              <a:rPr lang="en-US" sz="2000" dirty="0">
                <a:solidFill>
                  <a:srgbClr val="254061"/>
                </a:solidFill>
                <a:latin typeface="Calibri"/>
              </a:rPr>
              <a:t> </a:t>
            </a:r>
            <a:endParaRPr dirty="0"/>
          </a:p>
          <a:p>
            <a:pPr marL="800100" lvl="1" indent="-342900">
              <a:lnSpc>
                <a:spcPct val="100000"/>
              </a:lnSpc>
              <a:spcBef>
                <a:spcPts val="600"/>
              </a:spcBef>
              <a:buFont typeface="Arial"/>
              <a:buChar char="•"/>
            </a:pPr>
            <a:r>
              <a:rPr lang="en-US" sz="2400" dirty="0">
                <a:solidFill>
                  <a:srgbClr val="254061"/>
                </a:solidFill>
                <a:latin typeface="Calibri"/>
              </a:rPr>
              <a:t>Southern, Dot and Western blotting</a:t>
            </a:r>
            <a:r>
              <a:rPr lang="en-US" sz="2000" dirty="0">
                <a:solidFill>
                  <a:srgbClr val="254061"/>
                </a:solidFill>
                <a:latin typeface="Calibri"/>
              </a:rPr>
              <a:t> </a:t>
            </a:r>
            <a:endParaRPr dirty="0"/>
          </a:p>
          <a:p>
            <a:pPr marL="800100" lvl="1" indent="-342900">
              <a:lnSpc>
                <a:spcPct val="100000"/>
              </a:lnSpc>
              <a:spcBef>
                <a:spcPts val="600"/>
              </a:spcBef>
              <a:buFont typeface="Arial"/>
              <a:buChar char="•"/>
            </a:pPr>
            <a:r>
              <a:rPr lang="en-US" sz="2400" dirty="0">
                <a:solidFill>
                  <a:srgbClr val="254061"/>
                </a:solidFill>
                <a:latin typeface="Calibri"/>
              </a:rPr>
              <a:t>Polymerase Chain Reaction (single and multiplex)‏</a:t>
            </a:r>
            <a:endParaRPr dirty="0"/>
          </a:p>
          <a:p>
            <a:pPr marL="1257300" lvl="2" indent="-342900">
              <a:lnSpc>
                <a:spcPct val="100000"/>
              </a:lnSpc>
              <a:buFont typeface="Courier New"/>
              <a:buChar char="o"/>
            </a:pPr>
            <a:r>
              <a:rPr lang="en-US" sz="2000" dirty="0">
                <a:solidFill>
                  <a:srgbClr val="254061"/>
                </a:solidFill>
                <a:latin typeface="Calibri"/>
              </a:rPr>
              <a:t>qPCR under </a:t>
            </a:r>
            <a:r>
              <a:rPr lang="en-US" sz="2000" dirty="0" smtClean="0">
                <a:solidFill>
                  <a:srgbClr val="254061"/>
                </a:solidFill>
                <a:latin typeface="Calibri"/>
              </a:rPr>
              <a:t>development </a:t>
            </a:r>
            <a:r>
              <a:rPr lang="mr-IN" sz="2000" dirty="0" smtClean="0">
                <a:solidFill>
                  <a:srgbClr val="254061"/>
                </a:solidFill>
                <a:latin typeface="Calibri"/>
              </a:rPr>
              <a:t>–</a:t>
            </a:r>
            <a:r>
              <a:rPr lang="en-US" sz="2000" dirty="0" smtClean="0">
                <a:solidFill>
                  <a:srgbClr val="254061"/>
                </a:solidFill>
                <a:latin typeface="Calibri"/>
              </a:rPr>
              <a:t> Case It v7.0</a:t>
            </a:r>
            <a:endParaRPr dirty="0"/>
          </a:p>
          <a:p>
            <a:pPr marL="800100" lvl="1" indent="-342900">
              <a:lnSpc>
                <a:spcPct val="100000"/>
              </a:lnSpc>
              <a:spcBef>
                <a:spcPts val="600"/>
              </a:spcBef>
              <a:buFont typeface="Arial"/>
              <a:buChar char="•"/>
            </a:pPr>
            <a:r>
              <a:rPr lang="en-US" sz="2400" dirty="0">
                <a:solidFill>
                  <a:srgbClr val="254061"/>
                </a:solidFill>
                <a:latin typeface="Calibri"/>
              </a:rPr>
              <a:t>ELISA</a:t>
            </a:r>
            <a:endParaRPr dirty="0"/>
          </a:p>
          <a:p>
            <a:pPr marL="800100" lvl="1" indent="-342900">
              <a:lnSpc>
                <a:spcPct val="100000"/>
              </a:lnSpc>
              <a:spcBef>
                <a:spcPts val="600"/>
              </a:spcBef>
              <a:buFont typeface="Arial"/>
              <a:buChar char="•"/>
            </a:pPr>
            <a:r>
              <a:rPr lang="en-US" sz="2400" dirty="0">
                <a:solidFill>
                  <a:srgbClr val="254061"/>
                </a:solidFill>
                <a:latin typeface="Calibri"/>
              </a:rPr>
              <a:t>Microarrays (SNP and expression)</a:t>
            </a:r>
            <a:endParaRPr dirty="0"/>
          </a:p>
          <a:p>
            <a:pPr marL="800100" lvl="1" indent="-342900">
              <a:lnSpc>
                <a:spcPct val="100000"/>
              </a:lnSpc>
              <a:spcBef>
                <a:spcPts val="600"/>
              </a:spcBef>
              <a:buFont typeface="Arial"/>
              <a:buChar char="•"/>
            </a:pPr>
            <a:r>
              <a:rPr lang="en-US" sz="2400" dirty="0">
                <a:solidFill>
                  <a:srgbClr val="254061"/>
                </a:solidFill>
                <a:latin typeface="Calibri"/>
              </a:rPr>
              <a:t>BLAST, alignments and tree-building  (in conjunction with MEGA software (PC) or MABL web site (PC and Mac))</a:t>
            </a:r>
            <a:endParaRPr dirty="0"/>
          </a:p>
          <a:p>
            <a:pPr marL="800100" lvl="1" indent="-342900">
              <a:lnSpc>
                <a:spcPct val="100000"/>
              </a:lnSpc>
              <a:spcBef>
                <a:spcPts val="600"/>
              </a:spcBef>
              <a:buFont typeface="Arial"/>
              <a:buChar char="•"/>
            </a:pPr>
            <a:r>
              <a:rPr lang="en-US" sz="2400" dirty="0">
                <a:solidFill>
                  <a:srgbClr val="254061"/>
                </a:solidFill>
                <a:latin typeface="Calibri"/>
              </a:rPr>
              <a:t>Used to analyze case studies in genetic and infectious diseases and other biology topics</a:t>
            </a:r>
            <a:endParaRPr dirty="0"/>
          </a:p>
          <a:p>
            <a:pPr>
              <a:lnSpc>
                <a:spcPct val="100000"/>
              </a:lnSpc>
              <a:spcBef>
                <a:spcPts val="600"/>
              </a:spcBef>
            </a:pPr>
            <a:r>
              <a:rPr lang="en-US" sz="800" dirty="0">
                <a:solidFill>
                  <a:srgbClr val="254061"/>
                </a:solidFill>
                <a:latin typeface="Calibri"/>
              </a:rPr>
              <a:t>			</a:t>
            </a:r>
            <a:endParaRPr dirty="0"/>
          </a:p>
        </p:txBody>
      </p:sp>
    </p:spTree>
  </p:cSld>
  <p:clrMapOvr>
    <a:masterClrMapping/>
  </p:clrMapOvr>
  <p:timing>
    <p:tnLst>
      <p:par>
        <p:cTn id="1" dur="indefinite" restart="never" nodeType="tmRoot">
          <p:childTnLst>
            <p:seq>
              <p:cTn id="2" dur="indefinite" nodeType="mainSeq"/>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3" name="CustomShape 1"/>
          <p:cNvSpPr/>
          <p:nvPr/>
        </p:nvSpPr>
        <p:spPr>
          <a:xfrm>
            <a:off x="685800" y="-61920"/>
            <a:ext cx="7842960" cy="1428120"/>
          </a:xfrm>
          <a:prstGeom prst="rect">
            <a:avLst/>
          </a:prstGeom>
          <a:noFill/>
          <a:ln>
            <a:noFill/>
          </a:ln>
        </p:spPr>
        <p:txBody>
          <a:bodyPr lIns="90360" tIns="44280" rIns="90360" bIns="44280" anchor="b"/>
          <a:lstStyle/>
          <a:p>
            <a:pPr algn="ctr">
              <a:lnSpc>
                <a:spcPct val="100000"/>
              </a:lnSpc>
            </a:pPr>
            <a:r>
              <a:rPr lang="en-US" sz="3600" dirty="0">
                <a:solidFill>
                  <a:srgbClr val="376092"/>
                </a:solidFill>
                <a:latin typeface="Calibri"/>
              </a:rPr>
              <a:t>DNA sequence </a:t>
            </a:r>
            <a:r>
              <a:rPr lang="en-US" sz="3600" dirty="0" smtClean="0">
                <a:solidFill>
                  <a:srgbClr val="376092"/>
                </a:solidFill>
                <a:latin typeface="Calibri"/>
              </a:rPr>
              <a:t>analysis using </a:t>
            </a:r>
            <a:r>
              <a:rPr lang="en-US" sz="3600" dirty="0" smtClean="0">
                <a:solidFill>
                  <a:srgbClr val="376092"/>
                </a:solidFill>
                <a:latin typeface="Calibri"/>
                <a:hlinkClick r:id="rId2"/>
              </a:rPr>
              <a:t>MABL </a:t>
            </a:r>
            <a:r>
              <a:rPr lang="en-US" sz="3600" dirty="0" smtClean="0">
                <a:solidFill>
                  <a:srgbClr val="376092"/>
                </a:solidFill>
                <a:latin typeface="Calibri"/>
              </a:rPr>
              <a:t>site</a:t>
            </a:r>
            <a:endParaRPr sz="3600" dirty="0"/>
          </a:p>
        </p:txBody>
      </p:sp>
      <p:pic>
        <p:nvPicPr>
          <p:cNvPr id="2" name="Picture 1" descr="Screen Shot 2016-06-19 at 1.04.34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31900" y="1819720"/>
            <a:ext cx="6680200" cy="4902200"/>
          </a:xfrm>
          <a:prstGeom prst="rect">
            <a:avLst/>
          </a:prstGeom>
        </p:spPr>
      </p:pic>
    </p:spTree>
    <p:extLst>
      <p:ext uri="{BB962C8B-B14F-4D97-AF65-F5344CB8AC3E}">
        <p14:creationId xmlns:p14="http://schemas.microsoft.com/office/powerpoint/2010/main" val="371629910"/>
      </p:ext>
    </p:extLst>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3" name="CustomShape 1"/>
          <p:cNvSpPr/>
          <p:nvPr/>
        </p:nvSpPr>
        <p:spPr>
          <a:xfrm>
            <a:off x="685800" y="-61920"/>
            <a:ext cx="7842960" cy="1428120"/>
          </a:xfrm>
          <a:prstGeom prst="rect">
            <a:avLst/>
          </a:prstGeom>
          <a:noFill/>
          <a:ln>
            <a:noFill/>
          </a:ln>
        </p:spPr>
        <p:txBody>
          <a:bodyPr lIns="90360" tIns="44280" rIns="90360" bIns="44280" anchor="b"/>
          <a:lstStyle/>
          <a:p>
            <a:pPr algn="ctr">
              <a:lnSpc>
                <a:spcPct val="100000"/>
              </a:lnSpc>
            </a:pPr>
            <a:r>
              <a:rPr lang="en-US" sz="3600" dirty="0">
                <a:solidFill>
                  <a:srgbClr val="376092"/>
                </a:solidFill>
                <a:latin typeface="Calibri"/>
              </a:rPr>
              <a:t>DNA sequence </a:t>
            </a:r>
            <a:r>
              <a:rPr lang="en-US" sz="3600" dirty="0" smtClean="0">
                <a:solidFill>
                  <a:srgbClr val="376092"/>
                </a:solidFill>
                <a:latin typeface="Calibri"/>
              </a:rPr>
              <a:t>analysis using </a:t>
            </a:r>
            <a:r>
              <a:rPr lang="en-US" sz="3600" dirty="0" smtClean="0">
                <a:solidFill>
                  <a:srgbClr val="376092"/>
                </a:solidFill>
                <a:latin typeface="Calibri"/>
                <a:hlinkClick r:id="rId2"/>
              </a:rPr>
              <a:t>MAFFT </a:t>
            </a:r>
            <a:r>
              <a:rPr lang="en-US" sz="3600" dirty="0" smtClean="0">
                <a:solidFill>
                  <a:srgbClr val="376092"/>
                </a:solidFill>
                <a:latin typeface="Calibri"/>
              </a:rPr>
              <a:t>site</a:t>
            </a:r>
            <a:endParaRPr sz="3600" dirty="0"/>
          </a:p>
        </p:txBody>
      </p:sp>
      <p:pic>
        <p:nvPicPr>
          <p:cNvPr id="4" name="Picture 3"/>
          <p:cNvPicPr>
            <a:picLocks noChangeAspect="1"/>
          </p:cNvPicPr>
          <p:nvPr/>
        </p:nvPicPr>
        <p:blipFill rotWithShape="1">
          <a:blip r:embed="rId3"/>
          <a:srcRect b="11145"/>
          <a:stretch/>
        </p:blipFill>
        <p:spPr>
          <a:xfrm>
            <a:off x="0" y="1580036"/>
            <a:ext cx="9144000" cy="5112077"/>
          </a:xfrm>
          <a:prstGeom prst="rect">
            <a:avLst/>
          </a:prstGeom>
        </p:spPr>
      </p:pic>
    </p:spTree>
    <p:extLst>
      <p:ext uri="{BB962C8B-B14F-4D97-AF65-F5344CB8AC3E}">
        <p14:creationId xmlns:p14="http://schemas.microsoft.com/office/powerpoint/2010/main" val="321449750"/>
      </p:ext>
    </p:extLst>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 name="CustomShape 2"/>
          <p:cNvSpPr/>
          <p:nvPr/>
        </p:nvSpPr>
        <p:spPr>
          <a:xfrm>
            <a:off x="685800" y="1752480"/>
            <a:ext cx="7923960" cy="4419000"/>
          </a:xfrm>
          <a:prstGeom prst="rect">
            <a:avLst/>
          </a:prstGeom>
          <a:noFill/>
          <a:ln>
            <a:noFill/>
          </a:ln>
        </p:spPr>
        <p:txBody>
          <a:bodyPr lIns="90360" tIns="44280" rIns="90360" bIns="44280"/>
          <a:lstStyle/>
          <a:p>
            <a:pPr marL="342900" indent="-342900">
              <a:lnSpc>
                <a:spcPct val="100000"/>
              </a:lnSpc>
              <a:buFont typeface="Arial"/>
              <a:buChar char="•"/>
            </a:pPr>
            <a:r>
              <a:rPr lang="en-US" sz="2300" dirty="0" smtClean="0">
                <a:solidFill>
                  <a:srgbClr val="254061"/>
                </a:solidFill>
                <a:latin typeface="Arial"/>
              </a:rPr>
              <a:t> </a:t>
            </a:r>
            <a:r>
              <a:rPr lang="en-US" sz="2300" dirty="0" smtClean="0">
                <a:solidFill>
                  <a:srgbClr val="10253F"/>
                </a:solidFill>
                <a:latin typeface="Arial"/>
              </a:rPr>
              <a:t>Introduction to the Case It! project and </a:t>
            </a:r>
            <a:r>
              <a:rPr lang="en-US" sz="2300" dirty="0" err="1" smtClean="0">
                <a:solidFill>
                  <a:srgbClr val="10253F"/>
                </a:solidFill>
                <a:latin typeface="Arial"/>
              </a:rPr>
              <a:t>ScienceCaseNet</a:t>
            </a:r>
            <a:endParaRPr dirty="0" smtClean="0"/>
          </a:p>
          <a:p>
            <a:pPr marL="285750" indent="-285750">
              <a:lnSpc>
                <a:spcPct val="100000"/>
              </a:lnSpc>
              <a:buFont typeface="Arial"/>
              <a:buChar char="•"/>
            </a:pPr>
            <a:endParaRPr dirty="0" smtClean="0"/>
          </a:p>
          <a:p>
            <a:pPr marL="342900" indent="-342900">
              <a:lnSpc>
                <a:spcPct val="100000"/>
              </a:lnSpc>
              <a:buFont typeface="Arial"/>
              <a:buChar char="•"/>
            </a:pPr>
            <a:r>
              <a:rPr lang="en-US" sz="2300" dirty="0" smtClean="0">
                <a:solidFill>
                  <a:srgbClr val="10253F"/>
                </a:solidFill>
                <a:latin typeface="Arial"/>
              </a:rPr>
              <a:t> Examples of undergraduate research applications</a:t>
            </a:r>
            <a:endParaRPr dirty="0" smtClean="0"/>
          </a:p>
          <a:p>
            <a:pPr marL="800100" lvl="1" indent="-342900">
              <a:lnSpc>
                <a:spcPct val="100000"/>
              </a:lnSpc>
              <a:buFont typeface="Courier New"/>
              <a:buChar char="o"/>
            </a:pPr>
            <a:r>
              <a:rPr lang="en-US" sz="2200" dirty="0" smtClean="0">
                <a:solidFill>
                  <a:srgbClr val="10253F"/>
                </a:solidFill>
                <a:latin typeface="Arial"/>
              </a:rPr>
              <a:t>  HHMI SEA-PHAGES</a:t>
            </a:r>
            <a:endParaRPr dirty="0" smtClean="0"/>
          </a:p>
          <a:p>
            <a:pPr marL="800100" lvl="1" indent="-342900">
              <a:lnSpc>
                <a:spcPct val="100000"/>
              </a:lnSpc>
              <a:buFont typeface="Courier New"/>
              <a:buChar char="o"/>
            </a:pPr>
            <a:r>
              <a:rPr lang="en-US" sz="2200" dirty="0" smtClean="0">
                <a:solidFill>
                  <a:srgbClr val="10253F"/>
                </a:solidFill>
                <a:latin typeface="Arial"/>
              </a:rPr>
              <a:t>  Color vision in primates (integration with EVO-ED)</a:t>
            </a:r>
          </a:p>
          <a:p>
            <a:pPr marL="800100" lvl="1" indent="-342900">
              <a:lnSpc>
                <a:spcPct val="100000"/>
              </a:lnSpc>
              <a:buFont typeface="Courier New"/>
              <a:buChar char="o"/>
            </a:pPr>
            <a:r>
              <a:rPr lang="en-US" sz="2200" dirty="0">
                <a:solidFill>
                  <a:srgbClr val="10253F"/>
                </a:solidFill>
                <a:latin typeface="Arial"/>
              </a:rPr>
              <a:t> </a:t>
            </a:r>
            <a:r>
              <a:rPr lang="en-US" sz="2200" dirty="0" smtClean="0">
                <a:solidFill>
                  <a:srgbClr val="10253F"/>
                </a:solidFill>
                <a:latin typeface="Arial"/>
              </a:rPr>
              <a:t> </a:t>
            </a:r>
            <a:r>
              <a:rPr lang="en-US" sz="2200" dirty="0" smtClean="0">
                <a:latin typeface="Arial"/>
              </a:rPr>
              <a:t>Honey bee bioinformatics</a:t>
            </a:r>
            <a:r>
              <a:rPr lang="en-US" sz="2300" dirty="0" smtClean="0">
                <a:latin typeface="Arial"/>
              </a:rPr>
              <a:t> </a:t>
            </a:r>
          </a:p>
          <a:p>
            <a:pPr marL="800100" lvl="1" indent="-342900">
              <a:lnSpc>
                <a:spcPct val="100000"/>
              </a:lnSpc>
              <a:buFont typeface="Courier New"/>
              <a:buChar char="o"/>
            </a:pPr>
            <a:endParaRPr lang="en-US" dirty="0"/>
          </a:p>
          <a:p>
            <a:pPr marL="522288" lvl="2" indent="-522288" defTabSz="-49213">
              <a:lnSpc>
                <a:spcPct val="100000"/>
              </a:lnSpc>
              <a:buFont typeface="Arial"/>
              <a:buChar char="•"/>
              <a:tabLst>
                <a:tab pos="454025" algn="l"/>
              </a:tabLst>
            </a:pPr>
            <a:r>
              <a:rPr lang="en-US" sz="2300" dirty="0" smtClean="0">
                <a:solidFill>
                  <a:srgbClr val="FF0000"/>
                </a:solidFill>
                <a:latin typeface="Arial"/>
              </a:rPr>
              <a:t>Discussion of potential use in </a:t>
            </a:r>
            <a:r>
              <a:rPr lang="en-US" sz="2300" dirty="0" err="1" smtClean="0">
                <a:solidFill>
                  <a:srgbClr val="FF0000"/>
                </a:solidFill>
                <a:latin typeface="Arial"/>
              </a:rPr>
              <a:t>BioQUEST</a:t>
            </a:r>
            <a:r>
              <a:rPr lang="en-US" sz="2300" dirty="0" smtClean="0">
                <a:solidFill>
                  <a:srgbClr val="FF0000"/>
                </a:solidFill>
                <a:latin typeface="Arial"/>
              </a:rPr>
              <a:t> projects</a:t>
            </a:r>
          </a:p>
          <a:p>
            <a:pPr marL="522288" lvl="2" indent="-522288" defTabSz="-49213">
              <a:lnSpc>
                <a:spcPct val="100000"/>
              </a:lnSpc>
              <a:buFont typeface="Arial"/>
              <a:buChar char="•"/>
              <a:tabLst>
                <a:tab pos="454025" algn="l"/>
              </a:tabLst>
            </a:pPr>
            <a:endParaRPr lang="en-US" sz="2300" dirty="0" smtClean="0">
              <a:solidFill>
                <a:srgbClr val="10253F"/>
              </a:solidFill>
              <a:latin typeface="Arial"/>
            </a:endParaRPr>
          </a:p>
          <a:p>
            <a:pPr marL="522288" lvl="2" indent="-522288" defTabSz="-49213">
              <a:lnSpc>
                <a:spcPct val="100000"/>
              </a:lnSpc>
              <a:buFont typeface="Arial"/>
              <a:buChar char="•"/>
              <a:tabLst>
                <a:tab pos="454025" algn="l"/>
              </a:tabLst>
            </a:pPr>
            <a:r>
              <a:rPr lang="en-US" sz="2300" dirty="0" smtClean="0">
                <a:solidFill>
                  <a:srgbClr val="10253F"/>
                </a:solidFill>
                <a:latin typeface="Arial"/>
              </a:rPr>
              <a:t>Case It! </a:t>
            </a:r>
            <a:r>
              <a:rPr lang="en-US" sz="2300" dirty="0">
                <a:solidFill>
                  <a:srgbClr val="10253F"/>
                </a:solidFill>
                <a:latin typeface="Arial"/>
              </a:rPr>
              <a:t>Mobile as an alternative to the Case </a:t>
            </a:r>
            <a:r>
              <a:rPr lang="en-US" sz="2300" dirty="0" smtClean="0">
                <a:solidFill>
                  <a:srgbClr val="10253F"/>
                </a:solidFill>
                <a:latin typeface="Arial"/>
              </a:rPr>
              <a:t>It! simulation </a:t>
            </a:r>
          </a:p>
          <a:p>
            <a:pPr>
              <a:lnSpc>
                <a:spcPct val="100000"/>
              </a:lnSpc>
            </a:pPr>
            <a:endParaRPr dirty="0"/>
          </a:p>
          <a:p>
            <a:pPr>
              <a:lnSpc>
                <a:spcPct val="100000"/>
              </a:lnSpc>
            </a:pPr>
            <a:endParaRPr dirty="0"/>
          </a:p>
          <a:p>
            <a:pPr>
              <a:lnSpc>
                <a:spcPct val="100000"/>
              </a:lnSpc>
            </a:pPr>
            <a:endParaRPr dirty="0"/>
          </a:p>
          <a:p>
            <a:pPr>
              <a:lnSpc>
                <a:spcPct val="100000"/>
              </a:lnSpc>
            </a:pPr>
            <a:endParaRPr dirty="0"/>
          </a:p>
          <a:p>
            <a:pPr>
              <a:lnSpc>
                <a:spcPct val="100000"/>
              </a:lnSpc>
            </a:pPr>
            <a:endParaRPr dirty="0"/>
          </a:p>
          <a:p>
            <a:pPr>
              <a:lnSpc>
                <a:spcPct val="100000"/>
              </a:lnSpc>
            </a:pPr>
            <a:endParaRPr dirty="0"/>
          </a:p>
          <a:p>
            <a:pPr>
              <a:lnSpc>
                <a:spcPct val="100000"/>
              </a:lnSpc>
            </a:pPr>
            <a:endParaRPr dirty="0"/>
          </a:p>
        </p:txBody>
      </p:sp>
      <p:sp>
        <p:nvSpPr>
          <p:cNvPr id="4" name="CustomShape 1"/>
          <p:cNvSpPr/>
          <p:nvPr/>
        </p:nvSpPr>
        <p:spPr>
          <a:xfrm>
            <a:off x="2324669" y="258713"/>
            <a:ext cx="4646221" cy="869442"/>
          </a:xfrm>
          <a:prstGeom prst="rect">
            <a:avLst/>
          </a:prstGeom>
          <a:noFill/>
          <a:ln>
            <a:noFill/>
          </a:ln>
        </p:spPr>
        <p:txBody>
          <a:bodyPr lIns="90360" tIns="44280" rIns="90360" bIns="44280" anchor="b"/>
          <a:lstStyle/>
          <a:p>
            <a:pPr>
              <a:lnSpc>
                <a:spcPct val="100000"/>
              </a:lnSpc>
            </a:pPr>
            <a:r>
              <a:rPr lang="en-US" sz="4000" dirty="0">
                <a:solidFill>
                  <a:srgbClr val="376092"/>
                </a:solidFill>
                <a:latin typeface="Arial"/>
              </a:rPr>
              <a:t>Session overview</a:t>
            </a:r>
            <a:endParaRPr dirty="0"/>
          </a:p>
        </p:txBody>
      </p:sp>
    </p:spTree>
    <p:extLst>
      <p:ext uri="{BB962C8B-B14F-4D97-AF65-F5344CB8AC3E}">
        <p14:creationId xmlns:p14="http://schemas.microsoft.com/office/powerpoint/2010/main" val="1038441189"/>
      </p:ext>
    </p:extLst>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 name="CustomShape 2"/>
          <p:cNvSpPr/>
          <p:nvPr/>
        </p:nvSpPr>
        <p:spPr>
          <a:xfrm>
            <a:off x="685800" y="1752480"/>
            <a:ext cx="7923960" cy="4419000"/>
          </a:xfrm>
          <a:prstGeom prst="rect">
            <a:avLst/>
          </a:prstGeom>
          <a:noFill/>
          <a:ln>
            <a:noFill/>
          </a:ln>
        </p:spPr>
        <p:txBody>
          <a:bodyPr lIns="90360" tIns="44280" rIns="90360" bIns="44280"/>
          <a:lstStyle/>
          <a:p>
            <a:pPr marL="342900" indent="-342900">
              <a:lnSpc>
                <a:spcPct val="100000"/>
              </a:lnSpc>
              <a:buFont typeface="Arial"/>
              <a:buChar char="•"/>
            </a:pPr>
            <a:r>
              <a:rPr lang="en-US" sz="2300" dirty="0" smtClean="0">
                <a:solidFill>
                  <a:srgbClr val="254061"/>
                </a:solidFill>
                <a:latin typeface="Arial"/>
              </a:rPr>
              <a:t> </a:t>
            </a:r>
            <a:r>
              <a:rPr lang="en-US" sz="2300" dirty="0" smtClean="0">
                <a:solidFill>
                  <a:srgbClr val="10253F"/>
                </a:solidFill>
                <a:latin typeface="Arial"/>
              </a:rPr>
              <a:t>Introduction to the Case It! project and </a:t>
            </a:r>
            <a:r>
              <a:rPr lang="en-US" sz="2300" dirty="0" err="1" smtClean="0">
                <a:solidFill>
                  <a:srgbClr val="10253F"/>
                </a:solidFill>
                <a:latin typeface="Arial"/>
              </a:rPr>
              <a:t>ScienceCaseNet</a:t>
            </a:r>
            <a:endParaRPr dirty="0" smtClean="0"/>
          </a:p>
          <a:p>
            <a:pPr marL="285750" indent="-285750">
              <a:lnSpc>
                <a:spcPct val="100000"/>
              </a:lnSpc>
              <a:buFont typeface="Arial"/>
              <a:buChar char="•"/>
            </a:pPr>
            <a:endParaRPr dirty="0" smtClean="0"/>
          </a:p>
          <a:p>
            <a:pPr marL="342900" indent="-342900">
              <a:lnSpc>
                <a:spcPct val="100000"/>
              </a:lnSpc>
              <a:buFont typeface="Arial"/>
              <a:buChar char="•"/>
            </a:pPr>
            <a:r>
              <a:rPr lang="en-US" sz="2300" dirty="0" smtClean="0">
                <a:solidFill>
                  <a:srgbClr val="10253F"/>
                </a:solidFill>
                <a:latin typeface="Arial"/>
              </a:rPr>
              <a:t> Examples of undergraduate research applications</a:t>
            </a:r>
            <a:endParaRPr dirty="0" smtClean="0"/>
          </a:p>
          <a:p>
            <a:pPr marL="800100" lvl="1" indent="-342900">
              <a:lnSpc>
                <a:spcPct val="100000"/>
              </a:lnSpc>
              <a:buFont typeface="Courier New"/>
              <a:buChar char="o"/>
            </a:pPr>
            <a:r>
              <a:rPr lang="en-US" sz="2200" dirty="0" smtClean="0">
                <a:solidFill>
                  <a:srgbClr val="10253F"/>
                </a:solidFill>
                <a:latin typeface="Arial"/>
              </a:rPr>
              <a:t>  HHMI SEA-PHAGES</a:t>
            </a:r>
            <a:endParaRPr dirty="0" smtClean="0"/>
          </a:p>
          <a:p>
            <a:pPr marL="800100" lvl="1" indent="-342900">
              <a:lnSpc>
                <a:spcPct val="100000"/>
              </a:lnSpc>
              <a:buFont typeface="Courier New"/>
              <a:buChar char="o"/>
            </a:pPr>
            <a:r>
              <a:rPr lang="en-US" sz="2200" dirty="0" smtClean="0">
                <a:solidFill>
                  <a:srgbClr val="10253F"/>
                </a:solidFill>
                <a:latin typeface="Arial"/>
              </a:rPr>
              <a:t>  Color vision in primates (integration with EVO-ED)</a:t>
            </a:r>
          </a:p>
          <a:p>
            <a:pPr marL="800100" lvl="1" indent="-342900">
              <a:lnSpc>
                <a:spcPct val="100000"/>
              </a:lnSpc>
              <a:buFont typeface="Courier New"/>
              <a:buChar char="o"/>
            </a:pPr>
            <a:r>
              <a:rPr lang="en-US" sz="2200" dirty="0">
                <a:solidFill>
                  <a:srgbClr val="10253F"/>
                </a:solidFill>
                <a:latin typeface="Arial"/>
              </a:rPr>
              <a:t> </a:t>
            </a:r>
            <a:r>
              <a:rPr lang="en-US" sz="2200" dirty="0" smtClean="0">
                <a:solidFill>
                  <a:srgbClr val="10253F"/>
                </a:solidFill>
                <a:latin typeface="Arial"/>
              </a:rPr>
              <a:t> </a:t>
            </a:r>
            <a:r>
              <a:rPr lang="en-US" sz="2200" dirty="0" smtClean="0">
                <a:latin typeface="Arial"/>
              </a:rPr>
              <a:t>Honey bee bioinformatics</a:t>
            </a:r>
            <a:r>
              <a:rPr lang="en-US" sz="2300" dirty="0" smtClean="0">
                <a:latin typeface="Arial"/>
              </a:rPr>
              <a:t> </a:t>
            </a:r>
          </a:p>
          <a:p>
            <a:pPr marL="800100" lvl="1" indent="-342900">
              <a:lnSpc>
                <a:spcPct val="100000"/>
              </a:lnSpc>
              <a:buFont typeface="Courier New"/>
              <a:buChar char="o"/>
            </a:pPr>
            <a:endParaRPr lang="en-US" dirty="0"/>
          </a:p>
          <a:p>
            <a:pPr marL="522288" lvl="2" indent="-522288" defTabSz="-49213">
              <a:lnSpc>
                <a:spcPct val="100000"/>
              </a:lnSpc>
              <a:buFont typeface="Arial"/>
              <a:buChar char="•"/>
              <a:tabLst>
                <a:tab pos="454025" algn="l"/>
              </a:tabLst>
            </a:pPr>
            <a:r>
              <a:rPr lang="en-US" sz="2300" dirty="0" smtClean="0">
                <a:latin typeface="Arial"/>
              </a:rPr>
              <a:t>Discussion of potential use in </a:t>
            </a:r>
            <a:r>
              <a:rPr lang="en-US" sz="2300" dirty="0" err="1" smtClean="0">
                <a:latin typeface="Arial"/>
              </a:rPr>
              <a:t>BioQUEST</a:t>
            </a:r>
            <a:r>
              <a:rPr lang="en-US" sz="2300" dirty="0" smtClean="0">
                <a:latin typeface="Arial"/>
              </a:rPr>
              <a:t> projects</a:t>
            </a:r>
          </a:p>
          <a:p>
            <a:pPr marL="522288" lvl="2" indent="-522288" defTabSz="-49213">
              <a:lnSpc>
                <a:spcPct val="100000"/>
              </a:lnSpc>
              <a:buFont typeface="Arial"/>
              <a:buChar char="•"/>
              <a:tabLst>
                <a:tab pos="454025" algn="l"/>
              </a:tabLst>
            </a:pPr>
            <a:endParaRPr lang="en-US" sz="2300" dirty="0" smtClean="0">
              <a:solidFill>
                <a:srgbClr val="10253F"/>
              </a:solidFill>
              <a:latin typeface="Arial"/>
            </a:endParaRPr>
          </a:p>
          <a:p>
            <a:pPr marL="522288" lvl="2" indent="-522288" defTabSz="-49213">
              <a:lnSpc>
                <a:spcPct val="100000"/>
              </a:lnSpc>
              <a:buFont typeface="Arial"/>
              <a:buChar char="•"/>
              <a:tabLst>
                <a:tab pos="454025" algn="l"/>
              </a:tabLst>
            </a:pPr>
            <a:r>
              <a:rPr lang="en-US" sz="2300" dirty="0" smtClean="0">
                <a:solidFill>
                  <a:srgbClr val="FF0000"/>
                </a:solidFill>
                <a:latin typeface="Arial"/>
              </a:rPr>
              <a:t>Case It! </a:t>
            </a:r>
            <a:r>
              <a:rPr lang="en-US" sz="2300" dirty="0">
                <a:solidFill>
                  <a:srgbClr val="FF0000"/>
                </a:solidFill>
                <a:latin typeface="Arial"/>
              </a:rPr>
              <a:t>Mobile as an alternative to the Case </a:t>
            </a:r>
            <a:r>
              <a:rPr lang="en-US" sz="2300" dirty="0" smtClean="0">
                <a:solidFill>
                  <a:srgbClr val="FF0000"/>
                </a:solidFill>
                <a:latin typeface="Arial"/>
              </a:rPr>
              <a:t>It! simulation </a:t>
            </a:r>
          </a:p>
          <a:p>
            <a:pPr>
              <a:lnSpc>
                <a:spcPct val="100000"/>
              </a:lnSpc>
            </a:pPr>
            <a:endParaRPr dirty="0"/>
          </a:p>
          <a:p>
            <a:pPr>
              <a:lnSpc>
                <a:spcPct val="100000"/>
              </a:lnSpc>
            </a:pPr>
            <a:endParaRPr dirty="0"/>
          </a:p>
          <a:p>
            <a:pPr>
              <a:lnSpc>
                <a:spcPct val="100000"/>
              </a:lnSpc>
            </a:pPr>
            <a:endParaRPr dirty="0"/>
          </a:p>
          <a:p>
            <a:pPr>
              <a:lnSpc>
                <a:spcPct val="100000"/>
              </a:lnSpc>
            </a:pPr>
            <a:endParaRPr dirty="0"/>
          </a:p>
          <a:p>
            <a:pPr>
              <a:lnSpc>
                <a:spcPct val="100000"/>
              </a:lnSpc>
            </a:pPr>
            <a:endParaRPr dirty="0"/>
          </a:p>
          <a:p>
            <a:pPr>
              <a:lnSpc>
                <a:spcPct val="100000"/>
              </a:lnSpc>
            </a:pPr>
            <a:endParaRPr dirty="0"/>
          </a:p>
          <a:p>
            <a:pPr>
              <a:lnSpc>
                <a:spcPct val="100000"/>
              </a:lnSpc>
            </a:pPr>
            <a:endParaRPr dirty="0"/>
          </a:p>
        </p:txBody>
      </p:sp>
      <p:sp>
        <p:nvSpPr>
          <p:cNvPr id="4" name="CustomShape 1"/>
          <p:cNvSpPr/>
          <p:nvPr/>
        </p:nvSpPr>
        <p:spPr>
          <a:xfrm>
            <a:off x="2324669" y="258713"/>
            <a:ext cx="4646221" cy="869442"/>
          </a:xfrm>
          <a:prstGeom prst="rect">
            <a:avLst/>
          </a:prstGeom>
          <a:noFill/>
          <a:ln>
            <a:noFill/>
          </a:ln>
        </p:spPr>
        <p:txBody>
          <a:bodyPr lIns="90360" tIns="44280" rIns="90360" bIns="44280" anchor="b"/>
          <a:lstStyle/>
          <a:p>
            <a:pPr>
              <a:lnSpc>
                <a:spcPct val="100000"/>
              </a:lnSpc>
            </a:pPr>
            <a:r>
              <a:rPr lang="en-US" sz="4000" dirty="0">
                <a:solidFill>
                  <a:srgbClr val="376092"/>
                </a:solidFill>
                <a:latin typeface="Arial"/>
              </a:rPr>
              <a:t>Session overview</a:t>
            </a:r>
            <a:endParaRPr dirty="0"/>
          </a:p>
        </p:txBody>
      </p:sp>
    </p:spTree>
    <p:extLst>
      <p:ext uri="{BB962C8B-B14F-4D97-AF65-F5344CB8AC3E}">
        <p14:creationId xmlns:p14="http://schemas.microsoft.com/office/powerpoint/2010/main" val="481464354"/>
      </p:ext>
    </p:extLst>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76200"/>
            <a:ext cx="8148638" cy="909638"/>
          </a:xfrm>
        </p:spPr>
        <p:txBody>
          <a:bodyPr/>
          <a:lstStyle/>
          <a:p>
            <a:r>
              <a:rPr lang="en-US" sz="3200" smtClean="0"/>
              <a:t>Case It Mobile</a:t>
            </a:r>
            <a:endParaRPr lang="en-US" sz="3200"/>
          </a:p>
        </p:txBody>
      </p:sp>
      <p:sp>
        <p:nvSpPr>
          <p:cNvPr id="3" name="Content Placeholder 2"/>
          <p:cNvSpPr>
            <a:spLocks noGrp="1"/>
          </p:cNvSpPr>
          <p:nvPr>
            <p:ph idx="4294967295"/>
          </p:nvPr>
        </p:nvSpPr>
        <p:spPr>
          <a:xfrm>
            <a:off x="304800" y="1245704"/>
            <a:ext cx="8458200" cy="3505200"/>
          </a:xfrm>
          <a:prstGeom prst="rect">
            <a:avLst/>
          </a:prstGeom>
        </p:spPr>
        <p:txBody>
          <a:bodyPr/>
          <a:lstStyle/>
          <a:p>
            <a:pPr marL="342900" indent="-342900">
              <a:spcBef>
                <a:spcPts val="1400"/>
              </a:spcBef>
              <a:buClr>
                <a:schemeClr val="tx2">
                  <a:lumMod val="50000"/>
                </a:schemeClr>
              </a:buClr>
              <a:buFont typeface="Arial"/>
              <a:buChar char="•"/>
            </a:pPr>
            <a:r>
              <a:rPr lang="en-US" sz="2400" smtClean="0"/>
              <a:t>Case It v6.06 is a PC application that can also be run on Macs running Windows, via Parallels or </a:t>
            </a:r>
            <a:r>
              <a:rPr lang="en-US" sz="2400" err="1" smtClean="0"/>
              <a:t>Bootcamp</a:t>
            </a:r>
            <a:endParaRPr lang="en-US" sz="2400" smtClean="0"/>
          </a:p>
          <a:p>
            <a:pPr marL="342900" indent="-342900">
              <a:spcBef>
                <a:spcPts val="1400"/>
              </a:spcBef>
              <a:buClr>
                <a:schemeClr val="tx2">
                  <a:lumMod val="50000"/>
                </a:schemeClr>
              </a:buClr>
              <a:buFont typeface="Arial"/>
              <a:buChar char="•"/>
            </a:pPr>
            <a:r>
              <a:rPr lang="en-US" sz="2400" dirty="0" smtClean="0"/>
              <a:t>Case It Mobile is a collection of screen-capture videos of the Case It simulation in action, that can be run using a web browser on a laptop, smart phone, or tablet</a:t>
            </a:r>
          </a:p>
          <a:p>
            <a:pPr marL="342900" indent="-342900">
              <a:spcBef>
                <a:spcPts val="1400"/>
              </a:spcBef>
              <a:buClr>
                <a:schemeClr val="tx2">
                  <a:lumMod val="50000"/>
                </a:schemeClr>
              </a:buClr>
              <a:buFont typeface="Arial"/>
              <a:buChar char="•"/>
            </a:pPr>
            <a:r>
              <a:rPr lang="en-US" sz="2400" dirty="0" smtClean="0"/>
              <a:t>Useful when either time is not available to run the actual simulation, or PCs (or Macs running Windows) are not available</a:t>
            </a:r>
          </a:p>
          <a:p>
            <a:pPr marL="342900" indent="-342900">
              <a:spcBef>
                <a:spcPts val="1400"/>
              </a:spcBef>
              <a:buClr>
                <a:schemeClr val="tx2">
                  <a:lumMod val="50000"/>
                </a:schemeClr>
              </a:buClr>
              <a:buFont typeface="Arial"/>
              <a:buChar char="•"/>
            </a:pPr>
            <a:r>
              <a:rPr lang="en-US" sz="2400" dirty="0" smtClean="0"/>
              <a:t>Examples:  </a:t>
            </a:r>
            <a:r>
              <a:rPr lang="en-US" sz="2400" dirty="0" smtClean="0">
                <a:hlinkClick r:id="rId2"/>
              </a:rPr>
              <a:t>http://www.caseitproject.org/mobile/</a:t>
            </a:r>
            <a:endParaRPr lang="en-US" sz="2400" dirty="0" smtClean="0"/>
          </a:p>
          <a:p>
            <a:pPr marL="171450" indent="-171450">
              <a:buFont typeface="Arial"/>
              <a:buChar char="•"/>
            </a:pPr>
            <a:endParaRPr lang="en-US" sz="1100" dirty="0" smtClean="0"/>
          </a:p>
          <a:p>
            <a:pPr marL="285750" indent="-285750">
              <a:buFont typeface="Arial"/>
              <a:buChar char="•"/>
            </a:pPr>
            <a:endParaRPr lang="en-US" dirty="0"/>
          </a:p>
        </p:txBody>
      </p:sp>
    </p:spTree>
    <p:extLst>
      <p:ext uri="{BB962C8B-B14F-4D97-AF65-F5344CB8AC3E}">
        <p14:creationId xmlns:p14="http://schemas.microsoft.com/office/powerpoint/2010/main" val="243476012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1" name="CustomShape 1"/>
          <p:cNvSpPr/>
          <p:nvPr/>
        </p:nvSpPr>
        <p:spPr>
          <a:xfrm>
            <a:off x="1625760" y="261257"/>
            <a:ext cx="5150052" cy="855023"/>
          </a:xfrm>
          <a:prstGeom prst="rect">
            <a:avLst/>
          </a:prstGeom>
          <a:noFill/>
          <a:ln>
            <a:noFill/>
          </a:ln>
        </p:spPr>
        <p:txBody>
          <a:bodyPr lIns="90360" tIns="44280" rIns="90360" bIns="44280" anchor="b"/>
          <a:lstStyle/>
          <a:p>
            <a:pPr>
              <a:lnSpc>
                <a:spcPct val="100000"/>
              </a:lnSpc>
            </a:pPr>
            <a:r>
              <a:rPr lang="en-US" sz="4400" dirty="0">
                <a:solidFill>
                  <a:srgbClr val="376092"/>
                </a:solidFill>
                <a:latin typeface="Calibri"/>
              </a:rPr>
              <a:t>Case It! </a:t>
            </a:r>
            <a:r>
              <a:rPr lang="en-US" sz="4400" dirty="0" smtClean="0">
                <a:solidFill>
                  <a:srgbClr val="376092"/>
                </a:solidFill>
                <a:latin typeface="Calibri"/>
              </a:rPr>
              <a:t>Project links</a:t>
            </a:r>
            <a:endParaRPr dirty="0"/>
          </a:p>
        </p:txBody>
      </p:sp>
      <p:sp>
        <p:nvSpPr>
          <p:cNvPr id="202" name="CustomShape 2"/>
          <p:cNvSpPr/>
          <p:nvPr/>
        </p:nvSpPr>
        <p:spPr>
          <a:xfrm>
            <a:off x="685800" y="1912320"/>
            <a:ext cx="7923960" cy="4128120"/>
          </a:xfrm>
          <a:prstGeom prst="rect">
            <a:avLst/>
          </a:prstGeom>
          <a:noFill/>
          <a:ln w="9360">
            <a:noFill/>
          </a:ln>
        </p:spPr>
        <p:txBody>
          <a:bodyPr lIns="90360" tIns="44280" rIns="90360" bIns="44280"/>
          <a:lstStyle/>
          <a:p>
            <a:pPr>
              <a:lnSpc>
                <a:spcPct val="100000"/>
              </a:lnSpc>
            </a:pPr>
            <a:r>
              <a:rPr lang="en-US" sz="2400" dirty="0">
                <a:solidFill>
                  <a:srgbClr val="254061"/>
                </a:solidFill>
                <a:latin typeface="Calibri"/>
                <a:ea typeface="MS Gothic"/>
              </a:rPr>
              <a:t>Case It! Home </a:t>
            </a:r>
            <a:r>
              <a:rPr lang="en-US" sz="2400" dirty="0" smtClean="0">
                <a:solidFill>
                  <a:srgbClr val="254061"/>
                </a:solidFill>
                <a:latin typeface="Calibri"/>
                <a:ea typeface="MS Gothic"/>
              </a:rPr>
              <a:t>Page</a:t>
            </a:r>
            <a:r>
              <a:rPr lang="en-US" sz="2400" dirty="0">
                <a:latin typeface="Calibri"/>
                <a:ea typeface="MS Gothic"/>
              </a:rPr>
              <a:t>:</a:t>
            </a:r>
            <a:r>
              <a:rPr lang="en-US" sz="2400" dirty="0" smtClean="0">
                <a:solidFill>
                  <a:srgbClr val="FF0000"/>
                </a:solidFill>
                <a:latin typeface="Calibri"/>
                <a:ea typeface="MS Gothic"/>
              </a:rPr>
              <a:t>  </a:t>
            </a:r>
            <a:r>
              <a:rPr lang="en-US" sz="2400" dirty="0">
                <a:solidFill>
                  <a:srgbClr val="FF0000"/>
                </a:solidFill>
                <a:latin typeface="Calibri"/>
                <a:ea typeface="MS Gothic"/>
                <a:hlinkClick r:id="rId3"/>
              </a:rPr>
              <a:t>www.caseitproject.org</a:t>
            </a:r>
            <a:endParaRPr dirty="0">
              <a:solidFill>
                <a:srgbClr val="FF0000"/>
              </a:solidFill>
            </a:endParaRPr>
          </a:p>
          <a:p>
            <a:pPr marL="454025" indent="-454025">
              <a:lnSpc>
                <a:spcPct val="100000"/>
              </a:lnSpc>
              <a:buFont typeface="Book Antiqua"/>
              <a:buChar char="•"/>
            </a:pPr>
            <a:r>
              <a:rPr lang="en-US" sz="2400" dirty="0" smtClean="0">
                <a:solidFill>
                  <a:srgbClr val="254061"/>
                </a:solidFill>
                <a:latin typeface="Calibri"/>
                <a:ea typeface="MS Gothic"/>
              </a:rPr>
              <a:t>Includes </a:t>
            </a:r>
            <a:r>
              <a:rPr lang="en-US" sz="2400" dirty="0">
                <a:solidFill>
                  <a:srgbClr val="254061"/>
                </a:solidFill>
                <a:latin typeface="Calibri"/>
                <a:ea typeface="MS Gothic"/>
              </a:rPr>
              <a:t>tutorials, downloads, case descriptions,  	suggestions for class use, link to Science article</a:t>
            </a:r>
            <a:endParaRPr dirty="0"/>
          </a:p>
          <a:p>
            <a:pPr>
              <a:lnSpc>
                <a:spcPct val="100000"/>
              </a:lnSpc>
            </a:pPr>
            <a:endParaRPr dirty="0"/>
          </a:p>
          <a:p>
            <a:pPr>
              <a:lnSpc>
                <a:spcPct val="100000"/>
              </a:lnSpc>
            </a:pPr>
            <a:r>
              <a:rPr lang="en-US" sz="2400" dirty="0">
                <a:solidFill>
                  <a:srgbClr val="254061"/>
                </a:solidFill>
                <a:latin typeface="Calibri"/>
                <a:ea typeface="MS Gothic"/>
              </a:rPr>
              <a:t>Case </a:t>
            </a:r>
            <a:r>
              <a:rPr lang="en-US" sz="2400" dirty="0" smtClean="0">
                <a:solidFill>
                  <a:srgbClr val="254061"/>
                </a:solidFill>
                <a:latin typeface="Calibri"/>
                <a:ea typeface="MS Gothic"/>
              </a:rPr>
              <a:t>It! </a:t>
            </a:r>
            <a:r>
              <a:rPr lang="en-US" sz="2400" dirty="0">
                <a:solidFill>
                  <a:srgbClr val="254061"/>
                </a:solidFill>
                <a:latin typeface="Calibri"/>
                <a:ea typeface="MS Gothic"/>
              </a:rPr>
              <a:t>is part of </a:t>
            </a:r>
            <a:r>
              <a:rPr lang="en-US" sz="2400" dirty="0" smtClean="0">
                <a:solidFill>
                  <a:srgbClr val="254061"/>
                </a:solidFill>
                <a:latin typeface="Calibri"/>
                <a:ea typeface="MS Gothic"/>
              </a:rPr>
              <a:t>the </a:t>
            </a:r>
            <a:r>
              <a:rPr lang="en-US" sz="2400" dirty="0" err="1" smtClean="0">
                <a:solidFill>
                  <a:srgbClr val="254061"/>
                </a:solidFill>
                <a:latin typeface="Calibri"/>
                <a:ea typeface="MS Gothic"/>
                <a:hlinkClick r:id="rId4"/>
              </a:rPr>
              <a:t>ScienceCaseNet</a:t>
            </a:r>
            <a:r>
              <a:rPr lang="en-US" sz="2400" dirty="0" smtClean="0">
                <a:solidFill>
                  <a:srgbClr val="254061"/>
                </a:solidFill>
                <a:latin typeface="Calibri"/>
                <a:ea typeface="MS Gothic"/>
                <a:hlinkClick r:id="rId4"/>
              </a:rPr>
              <a:t> </a:t>
            </a:r>
            <a:r>
              <a:rPr lang="en-US" sz="2400" dirty="0" smtClean="0">
                <a:solidFill>
                  <a:srgbClr val="254061"/>
                </a:solidFill>
                <a:latin typeface="Calibri"/>
                <a:ea typeface="MS Gothic"/>
              </a:rPr>
              <a:t>network </a:t>
            </a:r>
            <a:r>
              <a:rPr lang="en-US" sz="2400" dirty="0" smtClean="0">
                <a:solidFill>
                  <a:srgbClr val="10243E"/>
                </a:solidFill>
                <a:latin typeface="Calibri"/>
                <a:ea typeface="MS Gothic"/>
              </a:rPr>
              <a:t>for </a:t>
            </a:r>
            <a:r>
              <a:rPr lang="en-US" sz="2400" dirty="0">
                <a:solidFill>
                  <a:srgbClr val="10243E"/>
                </a:solidFill>
                <a:latin typeface="Calibri"/>
                <a:ea typeface="MS Gothic"/>
              </a:rPr>
              <a:t>case and problem-based learning, funded by RCN-UBE program of NSF</a:t>
            </a:r>
            <a:endParaRPr dirty="0"/>
          </a:p>
          <a:p>
            <a:pPr>
              <a:lnSpc>
                <a:spcPct val="100000"/>
              </a:lnSpc>
            </a:pPr>
            <a:endParaRPr dirty="0"/>
          </a:p>
          <a:p>
            <a:pPr>
              <a:lnSpc>
                <a:spcPct val="100000"/>
              </a:lnSpc>
            </a:pPr>
            <a:r>
              <a:rPr lang="en-US" sz="2400" dirty="0">
                <a:solidFill>
                  <a:srgbClr val="254061"/>
                </a:solidFill>
                <a:latin typeface="Calibri"/>
                <a:ea typeface="MS Gothic"/>
              </a:rPr>
              <a:t>Contact:  </a:t>
            </a:r>
            <a:r>
              <a:rPr lang="en-US" sz="2400" dirty="0" err="1">
                <a:solidFill>
                  <a:srgbClr val="C00000"/>
                </a:solidFill>
                <a:latin typeface="Calibri"/>
                <a:ea typeface="MS Gothic"/>
              </a:rPr>
              <a:t>mark.s.bergland@uwrf.edu</a:t>
            </a:r>
            <a:endParaRPr dirty="0">
              <a:solidFill>
                <a:srgbClr val="C00000"/>
              </a:solidFill>
            </a:endParaRPr>
          </a:p>
          <a:p>
            <a:pPr>
              <a:lnSpc>
                <a:spcPct val="100000"/>
              </a:lnSpc>
            </a:pPr>
            <a:r>
              <a:rPr lang="en-US" sz="2400" dirty="0">
                <a:solidFill>
                  <a:srgbClr val="254061"/>
                </a:solidFill>
                <a:latin typeface="Calibri"/>
                <a:ea typeface="MS Gothic"/>
              </a:rPr>
              <a:t>   </a:t>
            </a:r>
            <a:endParaRPr dirty="0"/>
          </a:p>
          <a:p>
            <a:pPr>
              <a:lnSpc>
                <a:spcPct val="100000"/>
              </a:lnSpc>
            </a:pPr>
            <a:r>
              <a:rPr lang="en-US" sz="2400" dirty="0">
                <a:solidFill>
                  <a:srgbClr val="254061"/>
                </a:solidFill>
                <a:latin typeface="Calibri"/>
                <a:ea typeface="MS Gothic"/>
              </a:rPr>
              <a:t>	      	 Case </a:t>
            </a:r>
            <a:r>
              <a:rPr lang="en-US" sz="2400" dirty="0" smtClean="0">
                <a:solidFill>
                  <a:srgbClr val="254061"/>
                </a:solidFill>
                <a:latin typeface="Calibri"/>
                <a:ea typeface="MS Gothic"/>
              </a:rPr>
              <a:t>It! </a:t>
            </a:r>
            <a:r>
              <a:rPr lang="en-US" sz="2400" dirty="0">
                <a:solidFill>
                  <a:srgbClr val="254061"/>
                </a:solidFill>
                <a:latin typeface="Calibri"/>
                <a:ea typeface="MS Gothic"/>
              </a:rPr>
              <a:t>funding was provided by the CCD/CCLI/TUES</a:t>
            </a:r>
            <a:endParaRPr dirty="0"/>
          </a:p>
          <a:p>
            <a:pPr>
              <a:lnSpc>
                <a:spcPct val="100000"/>
              </a:lnSpc>
            </a:pPr>
            <a:r>
              <a:rPr lang="en-US" sz="2400" dirty="0">
                <a:solidFill>
                  <a:srgbClr val="254061"/>
                </a:solidFill>
                <a:latin typeface="Calibri"/>
                <a:ea typeface="MS Gothic"/>
              </a:rPr>
              <a:t>              programs of the National Science Foundation</a:t>
            </a:r>
            <a:endParaRPr dirty="0"/>
          </a:p>
        </p:txBody>
      </p:sp>
      <p:pic>
        <p:nvPicPr>
          <p:cNvPr id="203" name="Picture 3"/>
          <p:cNvPicPr/>
          <p:nvPr/>
        </p:nvPicPr>
        <p:blipFill>
          <a:blip r:embed="rId5"/>
          <a:stretch>
            <a:fillRect/>
          </a:stretch>
        </p:blipFill>
        <p:spPr>
          <a:xfrm>
            <a:off x="902520" y="5025236"/>
            <a:ext cx="723240" cy="808920"/>
          </a:xfrm>
          <a:prstGeom prst="rect">
            <a:avLst/>
          </a:prstGeom>
          <a:ln w="9360">
            <a:noFill/>
          </a:ln>
        </p:spPr>
      </p:pic>
    </p:spTree>
  </p:cSld>
  <p:clrMapOvr>
    <a:masterClrMapping/>
  </p:clrMapOvr>
  <p:timing>
    <p:tnLst>
      <p:par>
        <p:cTn id="1" dur="indefinite" restart="never" nodeType="tmRoot">
          <p:childTnLst>
            <p:seq>
              <p:cTn id="2" dur="indefinite" nodeType="mainSeq"/>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9" name="CustomShape 1"/>
          <p:cNvSpPr/>
          <p:nvPr/>
        </p:nvSpPr>
        <p:spPr>
          <a:xfrm>
            <a:off x="1048867" y="0"/>
            <a:ext cx="7848000" cy="1142280"/>
          </a:xfrm>
          <a:prstGeom prst="rect">
            <a:avLst/>
          </a:prstGeom>
          <a:noFill/>
          <a:ln>
            <a:noFill/>
          </a:ln>
        </p:spPr>
        <p:txBody>
          <a:bodyPr lIns="90360" tIns="44280" rIns="90360" bIns="44280" anchor="b"/>
          <a:lstStyle/>
          <a:p>
            <a:pPr>
              <a:lnSpc>
                <a:spcPct val="100000"/>
              </a:lnSpc>
            </a:pPr>
            <a:r>
              <a:rPr lang="en-US" sz="4400" dirty="0">
                <a:solidFill>
                  <a:srgbClr val="376092"/>
                </a:solidFill>
                <a:latin typeface="Calibri"/>
              </a:rPr>
              <a:t>Case It! </a:t>
            </a:r>
            <a:r>
              <a:rPr lang="en-US" sz="4400" dirty="0" smtClean="0">
                <a:solidFill>
                  <a:srgbClr val="376092"/>
                </a:solidFill>
                <a:latin typeface="Calibri"/>
              </a:rPr>
              <a:t>project collaborators</a:t>
            </a:r>
            <a:endParaRPr dirty="0"/>
          </a:p>
        </p:txBody>
      </p:sp>
      <p:sp>
        <p:nvSpPr>
          <p:cNvPr id="280" name="CustomShape 2"/>
          <p:cNvSpPr/>
          <p:nvPr/>
        </p:nvSpPr>
        <p:spPr>
          <a:xfrm>
            <a:off x="682856" y="1807149"/>
            <a:ext cx="7848000" cy="4688654"/>
          </a:xfrm>
          <a:prstGeom prst="rect">
            <a:avLst/>
          </a:prstGeom>
          <a:noFill/>
          <a:ln w="9360">
            <a:noFill/>
          </a:ln>
        </p:spPr>
        <p:txBody>
          <a:bodyPr lIns="90360" tIns="44280" rIns="90360" bIns="44280"/>
          <a:lstStyle/>
          <a:p>
            <a:pPr>
              <a:lnSpc>
                <a:spcPct val="100000"/>
              </a:lnSpc>
            </a:pPr>
            <a:endParaRPr dirty="0"/>
          </a:p>
          <a:p>
            <a:pPr marL="457200" indent="-457200">
              <a:lnSpc>
                <a:spcPct val="90000"/>
              </a:lnSpc>
              <a:buFont typeface="Arial"/>
              <a:buChar char="•"/>
            </a:pPr>
            <a:r>
              <a:rPr lang="en-US" sz="2400" dirty="0" smtClean="0">
                <a:solidFill>
                  <a:srgbClr val="254061"/>
                </a:solidFill>
                <a:latin typeface="Calibri"/>
                <a:ea typeface="MS Gothic"/>
              </a:rPr>
              <a:t>Mary </a:t>
            </a:r>
            <a:r>
              <a:rPr lang="en-US" sz="2400" dirty="0">
                <a:solidFill>
                  <a:srgbClr val="254061"/>
                </a:solidFill>
                <a:latin typeface="Calibri"/>
                <a:ea typeface="MS Gothic"/>
              </a:rPr>
              <a:t>Lundeberg, Biology Department, University of </a:t>
            </a:r>
            <a:r>
              <a:rPr lang="en-US" sz="2400" dirty="0" smtClean="0">
                <a:solidFill>
                  <a:srgbClr val="254061"/>
                </a:solidFill>
                <a:latin typeface="Calibri"/>
                <a:ea typeface="MS Gothic"/>
              </a:rPr>
              <a:t>Wisconsin</a:t>
            </a:r>
            <a:r>
              <a:rPr lang="en-US" sz="2400" dirty="0">
                <a:solidFill>
                  <a:srgbClr val="254061"/>
                </a:solidFill>
                <a:latin typeface="Calibri"/>
                <a:ea typeface="MS Gothic"/>
              </a:rPr>
              <a:t>-River Falls</a:t>
            </a:r>
            <a:endParaRPr dirty="0"/>
          </a:p>
          <a:p>
            <a:pPr>
              <a:lnSpc>
                <a:spcPct val="90000"/>
              </a:lnSpc>
            </a:pPr>
            <a:endParaRPr sz="800" dirty="0"/>
          </a:p>
          <a:p>
            <a:pPr marL="457200" indent="-457200">
              <a:lnSpc>
                <a:spcPct val="90000"/>
              </a:lnSpc>
              <a:buFont typeface="Arial"/>
              <a:buChar char="•"/>
            </a:pPr>
            <a:r>
              <a:rPr lang="en-US" sz="2400" dirty="0" smtClean="0">
                <a:solidFill>
                  <a:srgbClr val="254061"/>
                </a:solidFill>
                <a:latin typeface="Calibri"/>
                <a:ea typeface="MS Gothic"/>
              </a:rPr>
              <a:t>Chi</a:t>
            </a:r>
            <a:r>
              <a:rPr lang="en-US" sz="2400" dirty="0">
                <a:solidFill>
                  <a:srgbClr val="254061"/>
                </a:solidFill>
                <a:latin typeface="Calibri"/>
                <a:ea typeface="MS Gothic"/>
              </a:rPr>
              <a:t>-Cheng Lin, Computer Science </a:t>
            </a:r>
            <a:r>
              <a:rPr lang="en-US" sz="2400" dirty="0" err="1">
                <a:solidFill>
                  <a:srgbClr val="254061"/>
                </a:solidFill>
                <a:latin typeface="Calibri"/>
                <a:ea typeface="MS Gothic"/>
              </a:rPr>
              <a:t>Department</a:t>
            </a:r>
            <a:r>
              <a:rPr lang="en-US" sz="2400" dirty="0" err="1" smtClean="0">
                <a:solidFill>
                  <a:srgbClr val="254061"/>
                </a:solidFill>
                <a:latin typeface="Calibri"/>
                <a:ea typeface="MS Gothic"/>
              </a:rPr>
              <a:t>,Winona</a:t>
            </a:r>
            <a:r>
              <a:rPr lang="en-US" sz="2400" dirty="0" smtClean="0">
                <a:solidFill>
                  <a:srgbClr val="254061"/>
                </a:solidFill>
                <a:latin typeface="Calibri"/>
                <a:ea typeface="MS Gothic"/>
              </a:rPr>
              <a:t> </a:t>
            </a:r>
            <a:r>
              <a:rPr lang="en-US" sz="2400" dirty="0">
                <a:solidFill>
                  <a:srgbClr val="254061"/>
                </a:solidFill>
                <a:latin typeface="Calibri"/>
                <a:ea typeface="MS Gothic"/>
              </a:rPr>
              <a:t>State University</a:t>
            </a:r>
            <a:endParaRPr dirty="0"/>
          </a:p>
          <a:p>
            <a:pPr>
              <a:lnSpc>
                <a:spcPct val="90000"/>
              </a:lnSpc>
            </a:pPr>
            <a:endParaRPr sz="800" dirty="0"/>
          </a:p>
          <a:p>
            <a:pPr marL="457200" indent="-457200">
              <a:lnSpc>
                <a:spcPct val="90000"/>
              </a:lnSpc>
              <a:buFont typeface="Arial"/>
              <a:buChar char="•"/>
            </a:pPr>
            <a:r>
              <a:rPr lang="en-US" sz="2400" dirty="0" err="1" smtClean="0">
                <a:solidFill>
                  <a:srgbClr val="254061"/>
                </a:solidFill>
                <a:latin typeface="Calibri"/>
                <a:ea typeface="MS Gothic"/>
              </a:rPr>
              <a:t>Arlin</a:t>
            </a:r>
            <a:r>
              <a:rPr lang="en-US" sz="2400" dirty="0" smtClean="0">
                <a:solidFill>
                  <a:srgbClr val="254061"/>
                </a:solidFill>
                <a:latin typeface="Calibri"/>
                <a:ea typeface="MS Gothic"/>
              </a:rPr>
              <a:t> </a:t>
            </a:r>
            <a:r>
              <a:rPr lang="en-US" sz="2400" dirty="0">
                <a:solidFill>
                  <a:srgbClr val="254061"/>
                </a:solidFill>
                <a:latin typeface="Calibri"/>
                <a:ea typeface="MS Gothic"/>
              </a:rPr>
              <a:t>Toro, Biology Department, Inter American </a:t>
            </a:r>
            <a:r>
              <a:rPr lang="en-US" sz="2400" dirty="0" smtClean="0">
                <a:solidFill>
                  <a:srgbClr val="254061"/>
                </a:solidFill>
                <a:latin typeface="Calibri"/>
                <a:ea typeface="MS Gothic"/>
              </a:rPr>
              <a:t> </a:t>
            </a:r>
            <a:r>
              <a:rPr lang="en-US" sz="2400" dirty="0">
                <a:solidFill>
                  <a:srgbClr val="254061"/>
                </a:solidFill>
                <a:latin typeface="Calibri"/>
                <a:ea typeface="MS Gothic"/>
              </a:rPr>
              <a:t>University of Puerto Rico-San German campus </a:t>
            </a:r>
            <a:endParaRPr dirty="0"/>
          </a:p>
          <a:p>
            <a:pPr marL="457200" indent="-457200">
              <a:lnSpc>
                <a:spcPct val="90000"/>
              </a:lnSpc>
              <a:buFont typeface="Arial"/>
              <a:buChar char="•"/>
            </a:pPr>
            <a:endParaRPr dirty="0"/>
          </a:p>
          <a:p>
            <a:pPr marL="457200" indent="-457200">
              <a:lnSpc>
                <a:spcPct val="90000"/>
              </a:lnSpc>
              <a:buFont typeface="Arial"/>
              <a:buChar char="•"/>
            </a:pPr>
            <a:r>
              <a:rPr lang="en-US" sz="2400" dirty="0" smtClean="0">
                <a:solidFill>
                  <a:srgbClr val="254061"/>
                </a:solidFill>
                <a:latin typeface="Calibri"/>
                <a:ea typeface="MS Gothic"/>
              </a:rPr>
              <a:t>Rafael </a:t>
            </a:r>
            <a:r>
              <a:rPr lang="en-US" sz="2400" dirty="0" err="1">
                <a:solidFill>
                  <a:srgbClr val="254061"/>
                </a:solidFill>
                <a:latin typeface="Calibri"/>
                <a:ea typeface="MS Gothic"/>
              </a:rPr>
              <a:t>Tosado</a:t>
            </a:r>
            <a:r>
              <a:rPr lang="en-US" sz="2400" dirty="0">
                <a:solidFill>
                  <a:srgbClr val="254061"/>
                </a:solidFill>
                <a:latin typeface="Calibri"/>
                <a:ea typeface="MS Gothic"/>
              </a:rPr>
              <a:t>, Medical Technology Program, </a:t>
            </a:r>
            <a:r>
              <a:rPr lang="en-US" sz="2400" dirty="0" smtClean="0">
                <a:solidFill>
                  <a:srgbClr val="254061"/>
                </a:solidFill>
                <a:latin typeface="Calibri"/>
                <a:ea typeface="MS Gothic"/>
              </a:rPr>
              <a:t>Inter </a:t>
            </a:r>
            <a:r>
              <a:rPr lang="en-US" sz="2400" dirty="0">
                <a:solidFill>
                  <a:srgbClr val="254061"/>
                </a:solidFill>
                <a:latin typeface="Calibri"/>
                <a:ea typeface="MS Gothic"/>
              </a:rPr>
              <a:t>American University of Puerto Rico-</a:t>
            </a:r>
            <a:r>
              <a:rPr lang="en-US" sz="2400" dirty="0" smtClean="0">
                <a:solidFill>
                  <a:srgbClr val="254061"/>
                </a:solidFill>
                <a:latin typeface="Calibri"/>
                <a:ea typeface="MS Gothic"/>
              </a:rPr>
              <a:t>Metropolitan </a:t>
            </a:r>
            <a:r>
              <a:rPr lang="en-US" sz="2400" dirty="0">
                <a:solidFill>
                  <a:srgbClr val="254061"/>
                </a:solidFill>
                <a:latin typeface="Calibri"/>
                <a:ea typeface="MS Gothic"/>
              </a:rPr>
              <a:t>Campus</a:t>
            </a:r>
            <a:endParaRPr dirty="0"/>
          </a:p>
          <a:p>
            <a:pPr marL="457200" indent="-457200">
              <a:lnSpc>
                <a:spcPct val="90000"/>
              </a:lnSpc>
              <a:buFont typeface="Arial"/>
              <a:buChar char="•"/>
            </a:pPr>
            <a:endParaRPr dirty="0"/>
          </a:p>
          <a:p>
            <a:pPr marL="457200" indent="-457200">
              <a:lnSpc>
                <a:spcPct val="90000"/>
              </a:lnSpc>
              <a:buFont typeface="Arial"/>
              <a:buChar char="•"/>
            </a:pPr>
            <a:r>
              <a:rPr lang="en-US" sz="2400" dirty="0" smtClean="0">
                <a:solidFill>
                  <a:srgbClr val="254061"/>
                </a:solidFill>
                <a:latin typeface="Calibri"/>
                <a:ea typeface="MS Gothic"/>
              </a:rPr>
              <a:t>C</a:t>
            </a:r>
            <a:r>
              <a:rPr lang="en-US" sz="2400" dirty="0">
                <a:solidFill>
                  <a:srgbClr val="254061"/>
                </a:solidFill>
                <a:latin typeface="Calibri"/>
                <a:ea typeface="MS Gothic"/>
              </a:rPr>
              <a:t>. </a:t>
            </a:r>
            <a:r>
              <a:rPr lang="en-US" sz="2400" dirty="0" err="1">
                <a:solidFill>
                  <a:srgbClr val="254061"/>
                </a:solidFill>
                <a:latin typeface="Calibri"/>
                <a:ea typeface="MS Gothic"/>
              </a:rPr>
              <a:t>Dinitra</a:t>
            </a:r>
            <a:r>
              <a:rPr lang="en-US" sz="2400" dirty="0">
                <a:solidFill>
                  <a:srgbClr val="254061"/>
                </a:solidFill>
                <a:latin typeface="Calibri"/>
                <a:ea typeface="MS Gothic"/>
              </a:rPr>
              <a:t> White, Biology Department, North </a:t>
            </a:r>
            <a:r>
              <a:rPr lang="en-US" sz="2400" dirty="0" smtClean="0">
                <a:solidFill>
                  <a:srgbClr val="254061"/>
                </a:solidFill>
                <a:latin typeface="Calibri"/>
                <a:ea typeface="MS Gothic"/>
              </a:rPr>
              <a:t>Carolina</a:t>
            </a:r>
            <a:r>
              <a:rPr lang="en-US" dirty="0"/>
              <a:t> </a:t>
            </a:r>
            <a:r>
              <a:rPr lang="en-US" sz="2400" dirty="0" smtClean="0">
                <a:solidFill>
                  <a:srgbClr val="254061"/>
                </a:solidFill>
                <a:latin typeface="Calibri"/>
                <a:ea typeface="MS Gothic"/>
              </a:rPr>
              <a:t>A</a:t>
            </a:r>
            <a:r>
              <a:rPr lang="en-US" sz="2400" dirty="0">
                <a:solidFill>
                  <a:srgbClr val="254061"/>
                </a:solidFill>
                <a:latin typeface="Calibri"/>
                <a:ea typeface="MS Gothic"/>
              </a:rPr>
              <a:t>&amp;T State University</a:t>
            </a:r>
            <a:endParaRPr dirty="0"/>
          </a:p>
          <a:p>
            <a:pPr marL="457200" indent="-457200">
              <a:lnSpc>
                <a:spcPct val="100000"/>
              </a:lnSpc>
            </a:pPr>
            <a:endParaRPr dirty="0"/>
          </a:p>
        </p:txBody>
      </p:sp>
    </p:spTree>
  </p:cSld>
  <p:clrMapOvr>
    <a:masterClrMapping/>
  </p:clrMapOvr>
  <p:timing>
    <p:tnLst>
      <p:par>
        <p:cTn id="1" dur="indefinite" restart="never" nodeType="tmRoot">
          <p:childTnLst>
            <p:seq>
              <p:cTn id="2" dur="indefinite" nodeType="mainSeq"/>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9" name="CustomShape 1"/>
          <p:cNvSpPr/>
          <p:nvPr/>
        </p:nvSpPr>
        <p:spPr>
          <a:xfrm>
            <a:off x="2324669" y="258713"/>
            <a:ext cx="4646221" cy="869442"/>
          </a:xfrm>
          <a:prstGeom prst="rect">
            <a:avLst/>
          </a:prstGeom>
          <a:noFill/>
          <a:ln>
            <a:noFill/>
          </a:ln>
        </p:spPr>
        <p:txBody>
          <a:bodyPr lIns="90360" tIns="44280" rIns="90360" bIns="44280" anchor="b"/>
          <a:lstStyle/>
          <a:p>
            <a:pPr>
              <a:lnSpc>
                <a:spcPct val="100000"/>
              </a:lnSpc>
            </a:pPr>
            <a:r>
              <a:rPr lang="en-US" sz="4000" dirty="0">
                <a:solidFill>
                  <a:srgbClr val="376092"/>
                </a:solidFill>
                <a:latin typeface="Arial"/>
              </a:rPr>
              <a:t>Session overview</a:t>
            </a:r>
            <a:endParaRPr dirty="0"/>
          </a:p>
        </p:txBody>
      </p:sp>
      <p:sp>
        <p:nvSpPr>
          <p:cNvPr id="200" name="CustomShape 2"/>
          <p:cNvSpPr/>
          <p:nvPr/>
        </p:nvSpPr>
        <p:spPr>
          <a:xfrm>
            <a:off x="685800" y="1752480"/>
            <a:ext cx="7923960" cy="4419000"/>
          </a:xfrm>
          <a:prstGeom prst="rect">
            <a:avLst/>
          </a:prstGeom>
          <a:noFill/>
          <a:ln>
            <a:noFill/>
          </a:ln>
        </p:spPr>
        <p:txBody>
          <a:bodyPr lIns="90360" tIns="44280" rIns="90360" bIns="44280"/>
          <a:lstStyle/>
          <a:p>
            <a:pPr marL="342900" indent="-342900">
              <a:lnSpc>
                <a:spcPct val="100000"/>
              </a:lnSpc>
              <a:buFont typeface="Arial"/>
              <a:buChar char="•"/>
            </a:pPr>
            <a:r>
              <a:rPr lang="en-US" sz="2300" dirty="0" smtClean="0">
                <a:solidFill>
                  <a:srgbClr val="254061"/>
                </a:solidFill>
                <a:latin typeface="Arial"/>
              </a:rPr>
              <a:t> </a:t>
            </a:r>
            <a:r>
              <a:rPr lang="en-US" sz="2300" dirty="0" smtClean="0">
                <a:solidFill>
                  <a:srgbClr val="10253F"/>
                </a:solidFill>
                <a:latin typeface="Arial"/>
              </a:rPr>
              <a:t>Introduction to the Case It! project and </a:t>
            </a:r>
            <a:r>
              <a:rPr lang="en-US" sz="2300" dirty="0" err="1" smtClean="0">
                <a:solidFill>
                  <a:srgbClr val="10253F"/>
                </a:solidFill>
                <a:latin typeface="Arial"/>
              </a:rPr>
              <a:t>ScienceCaseNet</a:t>
            </a:r>
            <a:endParaRPr dirty="0" smtClean="0"/>
          </a:p>
          <a:p>
            <a:pPr marL="285750" indent="-285750">
              <a:lnSpc>
                <a:spcPct val="100000"/>
              </a:lnSpc>
              <a:buFont typeface="Arial"/>
              <a:buChar char="•"/>
            </a:pPr>
            <a:endParaRPr dirty="0" smtClean="0"/>
          </a:p>
          <a:p>
            <a:pPr marL="342900" indent="-342900">
              <a:lnSpc>
                <a:spcPct val="100000"/>
              </a:lnSpc>
              <a:buFont typeface="Arial"/>
              <a:buChar char="•"/>
            </a:pPr>
            <a:r>
              <a:rPr lang="en-US" sz="2300" dirty="0" smtClean="0">
                <a:solidFill>
                  <a:srgbClr val="10253F"/>
                </a:solidFill>
                <a:latin typeface="Arial"/>
              </a:rPr>
              <a:t> Examples of undergraduate research applications</a:t>
            </a:r>
            <a:endParaRPr dirty="0" smtClean="0"/>
          </a:p>
          <a:p>
            <a:pPr marL="800100" lvl="1" indent="-342900">
              <a:lnSpc>
                <a:spcPct val="100000"/>
              </a:lnSpc>
              <a:buFont typeface="Courier New"/>
              <a:buChar char="o"/>
            </a:pPr>
            <a:r>
              <a:rPr lang="en-US" sz="2200" dirty="0" smtClean="0">
                <a:solidFill>
                  <a:srgbClr val="10253F"/>
                </a:solidFill>
                <a:latin typeface="Arial"/>
              </a:rPr>
              <a:t>  </a:t>
            </a:r>
            <a:r>
              <a:rPr lang="en-US" sz="2200" dirty="0" smtClean="0">
                <a:solidFill>
                  <a:srgbClr val="FF0000"/>
                </a:solidFill>
                <a:latin typeface="Arial"/>
              </a:rPr>
              <a:t>HHMI SEA-PHAGES</a:t>
            </a:r>
            <a:endParaRPr dirty="0" smtClean="0">
              <a:solidFill>
                <a:srgbClr val="FF0000"/>
              </a:solidFill>
            </a:endParaRPr>
          </a:p>
          <a:p>
            <a:pPr marL="800100" lvl="1" indent="-342900">
              <a:lnSpc>
                <a:spcPct val="100000"/>
              </a:lnSpc>
              <a:buFont typeface="Courier New"/>
              <a:buChar char="o"/>
            </a:pPr>
            <a:r>
              <a:rPr lang="en-US" sz="2200" dirty="0" smtClean="0">
                <a:solidFill>
                  <a:srgbClr val="10253F"/>
                </a:solidFill>
                <a:latin typeface="Arial"/>
              </a:rPr>
              <a:t>  Color vision in primates (integration with EVO-ED)</a:t>
            </a:r>
          </a:p>
          <a:p>
            <a:pPr marL="800100" lvl="1" indent="-342900">
              <a:lnSpc>
                <a:spcPct val="100000"/>
              </a:lnSpc>
              <a:buFont typeface="Courier New"/>
              <a:buChar char="o"/>
            </a:pPr>
            <a:r>
              <a:rPr lang="en-US" sz="2200" dirty="0">
                <a:solidFill>
                  <a:srgbClr val="10253F"/>
                </a:solidFill>
                <a:latin typeface="Arial"/>
              </a:rPr>
              <a:t> </a:t>
            </a:r>
            <a:r>
              <a:rPr lang="en-US" sz="2200" dirty="0" smtClean="0">
                <a:solidFill>
                  <a:srgbClr val="10253F"/>
                </a:solidFill>
                <a:latin typeface="Arial"/>
              </a:rPr>
              <a:t> Honey bee bioinformatics</a:t>
            </a:r>
            <a:r>
              <a:rPr lang="en-US" sz="2300" dirty="0" smtClean="0">
                <a:solidFill>
                  <a:srgbClr val="10253F"/>
                </a:solidFill>
                <a:latin typeface="Arial"/>
              </a:rPr>
              <a:t> </a:t>
            </a:r>
          </a:p>
          <a:p>
            <a:pPr marL="800100" lvl="1" indent="-342900">
              <a:lnSpc>
                <a:spcPct val="100000"/>
              </a:lnSpc>
              <a:buFont typeface="Courier New"/>
              <a:buChar char="o"/>
            </a:pPr>
            <a:endParaRPr lang="en-US" dirty="0"/>
          </a:p>
          <a:p>
            <a:pPr marL="522288" lvl="2" indent="-522288" defTabSz="-49213">
              <a:lnSpc>
                <a:spcPct val="100000"/>
              </a:lnSpc>
              <a:buFont typeface="Arial"/>
              <a:buChar char="•"/>
              <a:tabLst>
                <a:tab pos="454025" algn="l"/>
              </a:tabLst>
            </a:pPr>
            <a:r>
              <a:rPr lang="en-US" sz="2300" dirty="0" smtClean="0">
                <a:solidFill>
                  <a:srgbClr val="10253F"/>
                </a:solidFill>
                <a:latin typeface="Arial"/>
              </a:rPr>
              <a:t>Discussion of potential use in </a:t>
            </a:r>
            <a:r>
              <a:rPr lang="en-US" sz="2300" dirty="0" err="1" smtClean="0">
                <a:solidFill>
                  <a:srgbClr val="10253F"/>
                </a:solidFill>
                <a:latin typeface="Arial"/>
              </a:rPr>
              <a:t>BioQUEST</a:t>
            </a:r>
            <a:r>
              <a:rPr lang="en-US" sz="2300" dirty="0" smtClean="0">
                <a:solidFill>
                  <a:srgbClr val="10253F"/>
                </a:solidFill>
                <a:latin typeface="Arial"/>
              </a:rPr>
              <a:t> projects</a:t>
            </a:r>
          </a:p>
          <a:p>
            <a:pPr marL="522288" lvl="2" indent="-522288" defTabSz="-49213">
              <a:lnSpc>
                <a:spcPct val="100000"/>
              </a:lnSpc>
              <a:buFont typeface="Arial"/>
              <a:buChar char="•"/>
              <a:tabLst>
                <a:tab pos="454025" algn="l"/>
              </a:tabLst>
            </a:pPr>
            <a:endParaRPr lang="en-US" sz="2300" dirty="0" smtClean="0">
              <a:solidFill>
                <a:srgbClr val="10253F"/>
              </a:solidFill>
              <a:latin typeface="Arial"/>
            </a:endParaRPr>
          </a:p>
          <a:p>
            <a:pPr marL="522288" lvl="2" indent="-522288" defTabSz="-49213">
              <a:lnSpc>
                <a:spcPct val="100000"/>
              </a:lnSpc>
              <a:buFont typeface="Arial"/>
              <a:buChar char="•"/>
              <a:tabLst>
                <a:tab pos="454025" algn="l"/>
              </a:tabLst>
            </a:pPr>
            <a:r>
              <a:rPr lang="en-US" sz="2300" dirty="0" smtClean="0">
                <a:solidFill>
                  <a:srgbClr val="10253F"/>
                </a:solidFill>
                <a:latin typeface="Arial"/>
              </a:rPr>
              <a:t>Case It! </a:t>
            </a:r>
            <a:r>
              <a:rPr lang="en-US" sz="2300" dirty="0">
                <a:solidFill>
                  <a:srgbClr val="10253F"/>
                </a:solidFill>
                <a:latin typeface="Arial"/>
              </a:rPr>
              <a:t>Mobile as an alternative to the Case </a:t>
            </a:r>
            <a:r>
              <a:rPr lang="en-US" sz="2300" dirty="0" smtClean="0">
                <a:solidFill>
                  <a:srgbClr val="10253F"/>
                </a:solidFill>
                <a:latin typeface="Arial"/>
              </a:rPr>
              <a:t>It! simulation </a:t>
            </a:r>
          </a:p>
          <a:p>
            <a:pPr>
              <a:lnSpc>
                <a:spcPct val="100000"/>
              </a:lnSpc>
            </a:pPr>
            <a:endParaRPr dirty="0"/>
          </a:p>
          <a:p>
            <a:pPr>
              <a:lnSpc>
                <a:spcPct val="100000"/>
              </a:lnSpc>
            </a:pPr>
            <a:endParaRPr dirty="0"/>
          </a:p>
          <a:p>
            <a:pPr>
              <a:lnSpc>
                <a:spcPct val="100000"/>
              </a:lnSpc>
            </a:pPr>
            <a:endParaRPr dirty="0"/>
          </a:p>
          <a:p>
            <a:pPr>
              <a:lnSpc>
                <a:spcPct val="100000"/>
              </a:lnSpc>
            </a:pPr>
            <a:endParaRPr dirty="0"/>
          </a:p>
          <a:p>
            <a:pPr>
              <a:lnSpc>
                <a:spcPct val="100000"/>
              </a:lnSpc>
            </a:pPr>
            <a:endParaRPr dirty="0"/>
          </a:p>
          <a:p>
            <a:pPr>
              <a:lnSpc>
                <a:spcPct val="100000"/>
              </a:lnSpc>
            </a:pPr>
            <a:endParaRPr dirty="0"/>
          </a:p>
          <a:p>
            <a:pPr>
              <a:lnSpc>
                <a:spcPct val="100000"/>
              </a:lnSpc>
            </a:pPr>
            <a:endParaRPr dirty="0"/>
          </a:p>
        </p:txBody>
      </p:sp>
    </p:spTree>
    <p:extLst>
      <p:ext uri="{BB962C8B-B14F-4D97-AF65-F5344CB8AC3E}">
        <p14:creationId xmlns:p14="http://schemas.microsoft.com/office/powerpoint/2010/main" val="499607860"/>
      </p:ext>
    </p:extLst>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0" name="CustomShape 1"/>
          <p:cNvSpPr/>
          <p:nvPr/>
        </p:nvSpPr>
        <p:spPr>
          <a:xfrm>
            <a:off x="685800" y="-61920"/>
            <a:ext cx="7842960" cy="1428120"/>
          </a:xfrm>
          <a:prstGeom prst="rect">
            <a:avLst/>
          </a:prstGeom>
          <a:noFill/>
          <a:ln>
            <a:noFill/>
          </a:ln>
        </p:spPr>
        <p:txBody>
          <a:bodyPr lIns="90360" tIns="44280" rIns="90360" bIns="44280" anchor="b"/>
          <a:lstStyle/>
          <a:p>
            <a:pPr algn="ctr">
              <a:lnSpc>
                <a:spcPct val="100000"/>
              </a:lnSpc>
            </a:pPr>
            <a:r>
              <a:rPr lang="en-US" sz="3200">
                <a:solidFill>
                  <a:srgbClr val="376092"/>
                </a:solidFill>
                <a:latin typeface="Calibri"/>
              </a:rPr>
              <a:t>Authentic research for first-year students: HHMI SEA-PHAGES Project</a:t>
            </a:r>
            <a:endParaRPr/>
          </a:p>
        </p:txBody>
      </p:sp>
      <p:sp>
        <p:nvSpPr>
          <p:cNvPr id="211" name="CustomShape 2"/>
          <p:cNvSpPr/>
          <p:nvPr/>
        </p:nvSpPr>
        <p:spPr>
          <a:xfrm>
            <a:off x="609480" y="1981080"/>
            <a:ext cx="7842960" cy="4109400"/>
          </a:xfrm>
          <a:prstGeom prst="rect">
            <a:avLst/>
          </a:prstGeom>
          <a:noFill/>
          <a:ln>
            <a:noFill/>
          </a:ln>
        </p:spPr>
        <p:txBody>
          <a:bodyPr lIns="90360" tIns="44280" rIns="90360" bIns="44280"/>
          <a:lstStyle/>
          <a:p>
            <a:pPr>
              <a:lnSpc>
                <a:spcPct val="100000"/>
              </a:lnSpc>
            </a:pPr>
            <a:r>
              <a:rPr lang="en-US" sz="2400">
                <a:solidFill>
                  <a:srgbClr val="254061"/>
                </a:solidFill>
                <a:latin typeface="Calibri"/>
              </a:rPr>
              <a:t>Fall semester</a:t>
            </a:r>
            <a:endParaRPr/>
          </a:p>
          <a:p>
            <a:pPr marL="800100" lvl="1" indent="-342900">
              <a:lnSpc>
                <a:spcPct val="100000"/>
              </a:lnSpc>
              <a:buFont typeface="Arial"/>
              <a:buChar char="•"/>
            </a:pPr>
            <a:r>
              <a:rPr lang="en-US" sz="2400">
                <a:solidFill>
                  <a:srgbClr val="254061"/>
                </a:solidFill>
                <a:latin typeface="Calibri"/>
              </a:rPr>
              <a:t>Isolate </a:t>
            </a:r>
            <a:r>
              <a:rPr lang="en-US" sz="2400" err="1">
                <a:solidFill>
                  <a:srgbClr val="254061"/>
                </a:solidFill>
                <a:latin typeface="Calibri"/>
              </a:rPr>
              <a:t>mycobacteriophages</a:t>
            </a:r>
            <a:r>
              <a:rPr lang="en-US" sz="2400">
                <a:solidFill>
                  <a:srgbClr val="254061"/>
                </a:solidFill>
                <a:latin typeface="Calibri"/>
              </a:rPr>
              <a:t> from soil</a:t>
            </a:r>
            <a:endParaRPr/>
          </a:p>
          <a:p>
            <a:pPr marL="800100" lvl="1" indent="-342900">
              <a:lnSpc>
                <a:spcPct val="100000"/>
              </a:lnSpc>
              <a:buFont typeface="Arial"/>
              <a:buChar char="•"/>
            </a:pPr>
            <a:r>
              <a:rPr lang="en-US" sz="2400">
                <a:solidFill>
                  <a:srgbClr val="254061"/>
                </a:solidFill>
                <a:latin typeface="Calibri"/>
              </a:rPr>
              <a:t>Isolate phage DNA and analyze by restriction enzyme digestion</a:t>
            </a:r>
            <a:endParaRPr/>
          </a:p>
          <a:p>
            <a:pPr marL="800100" lvl="1" indent="-342900">
              <a:lnSpc>
                <a:spcPct val="100000"/>
              </a:lnSpc>
              <a:buFont typeface="Arial"/>
              <a:buChar char="•"/>
            </a:pPr>
            <a:r>
              <a:rPr lang="en-US" sz="2400">
                <a:solidFill>
                  <a:srgbClr val="254061"/>
                </a:solidFill>
                <a:latin typeface="Calibri"/>
              </a:rPr>
              <a:t>Select one phage to send for sequencing</a:t>
            </a:r>
            <a:endParaRPr/>
          </a:p>
          <a:p>
            <a:pPr>
              <a:lnSpc>
                <a:spcPct val="100000"/>
              </a:lnSpc>
            </a:pPr>
            <a:endParaRPr/>
          </a:p>
          <a:p>
            <a:pPr>
              <a:lnSpc>
                <a:spcPct val="100000"/>
              </a:lnSpc>
            </a:pPr>
            <a:r>
              <a:rPr lang="en-US" sz="2400">
                <a:solidFill>
                  <a:srgbClr val="254061"/>
                </a:solidFill>
                <a:latin typeface="Calibri"/>
              </a:rPr>
              <a:t>Spring semester – phage genomics  (</a:t>
            </a:r>
            <a:r>
              <a:rPr lang="en-US" sz="2400" u="sng" err="1">
                <a:solidFill>
                  <a:srgbClr val="0000FF"/>
                </a:solidFill>
                <a:latin typeface="Calibri"/>
              </a:rPr>
              <a:t>www.phagesdb.org</a:t>
            </a:r>
            <a:r>
              <a:rPr lang="en-US" sz="2400">
                <a:solidFill>
                  <a:srgbClr val="254061"/>
                </a:solidFill>
                <a:latin typeface="Calibri"/>
              </a:rPr>
              <a:t>)</a:t>
            </a:r>
            <a:endParaRPr/>
          </a:p>
          <a:p>
            <a:pPr marL="800100" lvl="1" indent="-342900">
              <a:lnSpc>
                <a:spcPct val="100000"/>
              </a:lnSpc>
              <a:buFont typeface="Arial"/>
              <a:buChar char="•"/>
            </a:pPr>
            <a:r>
              <a:rPr lang="en-US" sz="2400">
                <a:solidFill>
                  <a:srgbClr val="254061"/>
                </a:solidFill>
                <a:latin typeface="Calibri"/>
              </a:rPr>
              <a:t>Annotate genes</a:t>
            </a:r>
            <a:endParaRPr/>
          </a:p>
          <a:p>
            <a:pPr marL="800100" lvl="1" indent="-342900">
              <a:lnSpc>
                <a:spcPct val="100000"/>
              </a:lnSpc>
              <a:buFont typeface="Arial"/>
              <a:buChar char="•"/>
            </a:pPr>
            <a:r>
              <a:rPr lang="en-US" sz="2400">
                <a:solidFill>
                  <a:srgbClr val="254061"/>
                </a:solidFill>
                <a:latin typeface="Calibri"/>
              </a:rPr>
              <a:t>Comparative genomics</a:t>
            </a:r>
            <a:endParaRPr/>
          </a:p>
          <a:p>
            <a:pPr marL="800100" lvl="1" indent="-342900">
              <a:lnSpc>
                <a:spcPct val="100000"/>
              </a:lnSpc>
              <a:buFont typeface="Arial"/>
              <a:buChar char="•"/>
            </a:pPr>
            <a:r>
              <a:rPr lang="en-US" sz="2400">
                <a:solidFill>
                  <a:srgbClr val="254061"/>
                </a:solidFill>
                <a:latin typeface="Calibri"/>
              </a:rPr>
              <a:t>Research projects on phage biology</a:t>
            </a:r>
            <a:endParaRPr/>
          </a:p>
          <a:p>
            <a:pPr>
              <a:lnSpc>
                <a:spcPct val="100000"/>
              </a:lnSpc>
            </a:pPr>
            <a:endParaRPr/>
          </a:p>
          <a:p>
            <a:pPr>
              <a:lnSpc>
                <a:spcPct val="100000"/>
              </a:lnSpc>
            </a:pPr>
            <a:endParaRPr/>
          </a:p>
          <a:p>
            <a:pPr>
              <a:lnSpc>
                <a:spcPct val="100000"/>
              </a:lnSpc>
            </a:pPr>
            <a:endParaRPr/>
          </a:p>
          <a:p>
            <a:pPr>
              <a:lnSpc>
                <a:spcPct val="100000"/>
              </a:lnSpc>
            </a:pPr>
            <a:endParaRPr/>
          </a:p>
          <a:p>
            <a:pPr>
              <a:lnSpc>
                <a:spcPct val="100000"/>
              </a:lnSpc>
            </a:pPr>
            <a:endParaRPr/>
          </a:p>
          <a:p>
            <a:pPr>
              <a:lnSpc>
                <a:spcPct val="100000"/>
              </a:lnSpc>
            </a:pPr>
            <a:endParaRPr/>
          </a:p>
        </p:txBody>
      </p:sp>
    </p:spTree>
    <p:extLst>
      <p:ext uri="{BB962C8B-B14F-4D97-AF65-F5344CB8AC3E}">
        <p14:creationId xmlns:p14="http://schemas.microsoft.com/office/powerpoint/2010/main" val="3008036730"/>
      </p:ext>
    </p:extLst>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7217</TotalTime>
  <Words>3960</Words>
  <Application>Microsoft Macintosh PowerPoint</Application>
  <PresentationFormat>On-screen Show (4:3)</PresentationFormat>
  <Paragraphs>449</Paragraphs>
  <Slides>54</Slides>
  <Notes>17</Notes>
  <HiddenSlides>0</HiddenSlides>
  <MMClips>0</MMClips>
  <ScaleCrop>false</ScaleCrop>
  <HeadingPairs>
    <vt:vector size="6" baseType="variant">
      <vt:variant>
        <vt:lpstr>Fonts Used</vt:lpstr>
      </vt:variant>
      <vt:variant>
        <vt:i4>10</vt:i4>
      </vt:variant>
      <vt:variant>
        <vt:lpstr>Theme</vt:lpstr>
      </vt:variant>
      <vt:variant>
        <vt:i4>2</vt:i4>
      </vt:variant>
      <vt:variant>
        <vt:lpstr>Slide Titles</vt:lpstr>
      </vt:variant>
      <vt:variant>
        <vt:i4>54</vt:i4>
      </vt:variant>
    </vt:vector>
  </HeadingPairs>
  <TitlesOfParts>
    <vt:vector size="66" baseType="lpstr">
      <vt:lpstr>Book Antiqua</vt:lpstr>
      <vt:lpstr>Calibri</vt:lpstr>
      <vt:lpstr>Courier New</vt:lpstr>
      <vt:lpstr>DejaVu Sans</vt:lpstr>
      <vt:lpstr>MS Gothic</vt:lpstr>
      <vt:lpstr>StarSymbol</vt:lpstr>
      <vt:lpstr>Times New Roman</vt:lpstr>
      <vt:lpstr>Vialog LT Regular</vt:lpstr>
      <vt:lpstr>Wingdings</vt:lpstr>
      <vt:lpstr>Arial</vt:lpstr>
      <vt:lpstr>Office Theme</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Monkeys of the World  http://www.evo-ed.org/Pages/Primates/index.html</vt:lpstr>
      <vt:lpstr> The Role of Opsins  </vt:lpstr>
      <vt:lpstr>Chromatic Vision: Opsins</vt:lpstr>
      <vt:lpstr>Opsin Structure</vt:lpstr>
      <vt:lpstr>Opsin Response to Light</vt:lpstr>
      <vt:lpstr>Differences at positions 277 and 285 result in spectral shifts of +16-24nm  </vt:lpstr>
      <vt:lpstr>A change from alanine to serine at position 180 results in an additional spectral shift of 3-7nm.</vt:lpstr>
      <vt:lpstr>MWS Opsin Gene vs. LWS Opsin Gene (mutations at the nucleotide level that result in protein functional changes)</vt:lpstr>
      <vt:lpstr>MWS Opsin Gene vs. LWS Opsin Gene (mutations at the nucleotide level that result in protein functional changes)</vt:lpstr>
      <vt:lpstr>MWS Opsin Gene vs. LWS Opsin Gene (mutations at the nucleotide level that result in protein functional changes)</vt:lpstr>
      <vt:lpstr>Ecology: Why Trichromatic Vision? </vt:lpstr>
      <vt:lpstr>Food Selection – The Driver of Trichromacy Evolution? </vt:lpstr>
      <vt:lpstr>   What are some other possible reasons for differences in color vision in primates?  If you were to design a ‘problem space’ for student investigations on this topic, what components should be included?    </vt:lpstr>
      <vt:lpstr>Highly polymorphic colour vision in a New World monkey with red facial skin, the bald uakari (Cacajao calvus).  </vt:lpstr>
      <vt:lpstr>Problem space:   DNA samples used in the study, a table giving SNPs for different locations on exons of the opsin gene, primers used to isolate exons 3 and 5, and research studies related to color vision in primates. </vt:lpstr>
      <vt:lpstr>Using Case It v6.07 to verify primer sites for the bald uakari study - Corso et at. 2016         (Example below shows forward primer site for exon 5 of the opsin gene)</vt:lpstr>
      <vt:lpstr>Problem space:   DNA samples used in the study, a table giving SNPs for different locations on exons of the opsin gene, primers used to isolate exons 3 and 5, and research studies related to color vision in primates. </vt:lpstr>
      <vt:lpstr>PowerPoint Presentation</vt:lpstr>
      <vt:lpstr>Using Case It v6.07 to verify codon associated with alanine (A) at position 180 of exon 3 for sample 20F</vt:lpstr>
      <vt:lpstr>Using Case It v6.07 to verify codon associated with serine (S) at position 180 of exon 3 for sample 43F</vt:lpstr>
      <vt:lpstr>Problem space:   DNA samples used in the study, a table giving SNPs for different locations on exons of the opsin gene, primers used to isolate exons 3 and 5, and research studies related to color vision in primates. </vt:lpstr>
      <vt:lpstr>Opsin Response to Light (from EVO-ED Powerpoint – “Monkey Opsin Evolution”) </vt:lpstr>
      <vt:lpstr>Amino acid sites associated with inferred alleles, from Corso et al. 2016</vt:lpstr>
      <vt:lpstr>PowerPoint Presentation</vt:lpstr>
      <vt:lpstr>PowerPoint Presentation</vt:lpstr>
      <vt:lpstr>Problem space:   DNA samples used in the study, a table giving SNPs for different locations on exons of the opsin gene, primers used to isolate exons 3 and 5, and research studies related to color vision in primates. </vt:lpstr>
      <vt:lpstr>Using Case It v6.07 to open NCBI blast site, to blast forward primer site for exon 3 (first menu option after highlighting primer site)</vt:lpstr>
      <vt:lpstr>Results of BLAST analysis using forward primer site for exon 3.</vt:lpstr>
      <vt:lpstr>Note that 543 nm for Saguinus is associated with the A-Y-A amino acids for sites 180, 277 and 285, respectively, and this can be verified as before by using search features of Case It v6.07.</vt:lpstr>
      <vt:lpstr>Based on this analysis, does the Moustached Tamarin (Saguinus mystax) have dichromatic or trichromatic color vision?  What information do you need to answer this question?</vt:lpstr>
      <vt:lpstr>A Google search using “moustached tamarin color vision” revealed the following information from the Animal Diversity Web site at the University of Michigan: </vt:lpstr>
      <vt:lpstr>Problem space:   DNA samples used in the study, a table giving SNPs for different locations on exons of the opsin gene, primers used to isolate exons 3 and 5, and research studies related to color vision in primates. </vt:lpstr>
      <vt:lpstr>Phylogenetic tree for primate opsin exon 3</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Case It Mobile</vt:lpstr>
    </vt:vector>
  </TitlesOfParts>
  <LinksUpToDate>false</LinksUpToDate>
  <SharedDoc>false</SharedDoc>
  <HyperlinksChanged>false</HyperlinksChanged>
  <AppVersion>15.0027</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Freddy Falcon</cp:lastModifiedBy>
  <cp:revision>158</cp:revision>
  <dcterms:modified xsi:type="dcterms:W3CDTF">2017-07-24T16:26:56Z</dcterms:modified>
</cp:coreProperties>
</file>